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av" ContentType="audio/x-wav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</p:sldMasterIdLst>
  <p:notesMasterIdLst>
    <p:notesMasterId r:id="rId169"/>
  </p:notesMasterIdLst>
  <p:sldIdLst>
    <p:sldId id="276" r:id="rId3"/>
    <p:sldId id="437" r:id="rId4"/>
    <p:sldId id="550" r:id="rId5"/>
    <p:sldId id="782" r:id="rId6"/>
    <p:sldId id="786" r:id="rId7"/>
    <p:sldId id="452" r:id="rId8"/>
    <p:sldId id="469" r:id="rId9"/>
    <p:sldId id="481" r:id="rId10"/>
    <p:sldId id="470" r:id="rId11"/>
    <p:sldId id="471" r:id="rId12"/>
    <p:sldId id="497" r:id="rId13"/>
    <p:sldId id="472" r:id="rId14"/>
    <p:sldId id="473" r:id="rId15"/>
    <p:sldId id="657" r:id="rId16"/>
    <p:sldId id="658" r:id="rId17"/>
    <p:sldId id="474" r:id="rId18"/>
    <p:sldId id="655" r:id="rId19"/>
    <p:sldId id="476" r:id="rId20"/>
    <p:sldId id="784" r:id="rId21"/>
    <p:sldId id="479" r:id="rId22"/>
    <p:sldId id="659" r:id="rId23"/>
    <p:sldId id="498" r:id="rId24"/>
    <p:sldId id="480" r:id="rId25"/>
    <p:sldId id="482" r:id="rId26"/>
    <p:sldId id="499" r:id="rId27"/>
    <p:sldId id="487" r:id="rId28"/>
    <p:sldId id="483" r:id="rId29"/>
    <p:sldId id="553" r:id="rId30"/>
    <p:sldId id="500" r:id="rId31"/>
    <p:sldId id="484" r:id="rId32"/>
    <p:sldId id="485" r:id="rId33"/>
    <p:sldId id="552" r:id="rId34"/>
    <p:sldId id="488" r:id="rId35"/>
    <p:sldId id="489" r:id="rId36"/>
    <p:sldId id="501" r:id="rId37"/>
    <p:sldId id="551" r:id="rId38"/>
    <p:sldId id="502" r:id="rId39"/>
    <p:sldId id="503" r:id="rId40"/>
    <p:sldId id="554" r:id="rId41"/>
    <p:sldId id="504" r:id="rId42"/>
    <p:sldId id="505" r:id="rId43"/>
    <p:sldId id="508" r:id="rId44"/>
    <p:sldId id="785" r:id="rId45"/>
    <p:sldId id="509" r:id="rId46"/>
    <p:sldId id="510" r:id="rId47"/>
    <p:sldId id="661" r:id="rId48"/>
    <p:sldId id="507" r:id="rId49"/>
    <p:sldId id="511" r:id="rId50"/>
    <p:sldId id="521" r:id="rId51"/>
    <p:sldId id="522" r:id="rId52"/>
    <p:sldId id="556" r:id="rId53"/>
    <p:sldId id="561" r:id="rId54"/>
    <p:sldId id="557" r:id="rId55"/>
    <p:sldId id="653" r:id="rId56"/>
    <p:sldId id="524" r:id="rId57"/>
    <p:sldId id="525" r:id="rId58"/>
    <p:sldId id="526" r:id="rId59"/>
    <p:sldId id="527" r:id="rId60"/>
    <p:sldId id="562" r:id="rId61"/>
    <p:sldId id="545" r:id="rId62"/>
    <p:sldId id="546" r:id="rId63"/>
    <p:sldId id="564" r:id="rId64"/>
    <p:sldId id="547" r:id="rId65"/>
    <p:sldId id="685" r:id="rId66"/>
    <p:sldId id="565" r:id="rId67"/>
    <p:sldId id="566" r:id="rId68"/>
    <p:sldId id="548" r:id="rId69"/>
    <p:sldId id="563" r:id="rId70"/>
    <p:sldId id="549" r:id="rId71"/>
    <p:sldId id="662" r:id="rId72"/>
    <p:sldId id="529" r:id="rId73"/>
    <p:sldId id="530" r:id="rId74"/>
    <p:sldId id="531" r:id="rId75"/>
    <p:sldId id="532" r:id="rId76"/>
    <p:sldId id="673" r:id="rId77"/>
    <p:sldId id="690" r:id="rId78"/>
    <p:sldId id="535" r:id="rId79"/>
    <p:sldId id="542" r:id="rId80"/>
    <p:sldId id="663" r:id="rId81"/>
    <p:sldId id="713" r:id="rId82"/>
    <p:sldId id="664" r:id="rId83"/>
    <p:sldId id="665" r:id="rId84"/>
    <p:sldId id="666" r:id="rId85"/>
    <p:sldId id="667" r:id="rId86"/>
    <p:sldId id="670" r:id="rId87"/>
    <p:sldId id="714" r:id="rId88"/>
    <p:sldId id="686" r:id="rId89"/>
    <p:sldId id="715" r:id="rId90"/>
    <p:sldId id="716" r:id="rId91"/>
    <p:sldId id="687" r:id="rId92"/>
    <p:sldId id="688" r:id="rId93"/>
    <p:sldId id="693" r:id="rId94"/>
    <p:sldId id="692" r:id="rId95"/>
    <p:sldId id="717" r:id="rId96"/>
    <p:sldId id="718" r:id="rId97"/>
    <p:sldId id="719" r:id="rId98"/>
    <p:sldId id="720" r:id="rId99"/>
    <p:sldId id="721" r:id="rId100"/>
    <p:sldId id="694" r:id="rId101"/>
    <p:sldId id="695" r:id="rId102"/>
    <p:sldId id="722" r:id="rId103"/>
    <p:sldId id="696" r:id="rId104"/>
    <p:sldId id="697" r:id="rId105"/>
    <p:sldId id="698" r:id="rId106"/>
    <p:sldId id="723" r:id="rId107"/>
    <p:sldId id="724" r:id="rId108"/>
    <p:sldId id="699" r:id="rId109"/>
    <p:sldId id="700" r:id="rId110"/>
    <p:sldId id="701" r:id="rId111"/>
    <p:sldId id="705" r:id="rId112"/>
    <p:sldId id="704" r:id="rId113"/>
    <p:sldId id="703" r:id="rId114"/>
    <p:sldId id="707" r:id="rId115"/>
    <p:sldId id="706" r:id="rId116"/>
    <p:sldId id="702" r:id="rId117"/>
    <p:sldId id="726" r:id="rId118"/>
    <p:sldId id="730" r:id="rId119"/>
    <p:sldId id="725" r:id="rId120"/>
    <p:sldId id="732" r:id="rId121"/>
    <p:sldId id="731" r:id="rId122"/>
    <p:sldId id="780" r:id="rId123"/>
    <p:sldId id="735" r:id="rId124"/>
    <p:sldId id="733" r:id="rId125"/>
    <p:sldId id="738" r:id="rId126"/>
    <p:sldId id="741" r:id="rId127"/>
    <p:sldId id="742" r:id="rId128"/>
    <p:sldId id="740" r:id="rId129"/>
    <p:sldId id="781" r:id="rId130"/>
    <p:sldId id="739" r:id="rId131"/>
    <p:sldId id="746" r:id="rId132"/>
    <p:sldId id="747" r:id="rId133"/>
    <p:sldId id="745" r:id="rId134"/>
    <p:sldId id="744" r:id="rId135"/>
    <p:sldId id="748" r:id="rId136"/>
    <p:sldId id="750" r:id="rId137"/>
    <p:sldId id="743" r:id="rId138"/>
    <p:sldId id="749" r:id="rId139"/>
    <p:sldId id="751" r:id="rId140"/>
    <p:sldId id="789" r:id="rId141"/>
    <p:sldId id="790" r:id="rId142"/>
    <p:sldId id="791" r:id="rId143"/>
    <p:sldId id="792" r:id="rId144"/>
    <p:sldId id="793" r:id="rId145"/>
    <p:sldId id="794" r:id="rId146"/>
    <p:sldId id="795" r:id="rId147"/>
    <p:sldId id="796" r:id="rId148"/>
    <p:sldId id="797" r:id="rId149"/>
    <p:sldId id="798" r:id="rId150"/>
    <p:sldId id="799" r:id="rId151"/>
    <p:sldId id="800" r:id="rId152"/>
    <p:sldId id="801" r:id="rId153"/>
    <p:sldId id="802" r:id="rId154"/>
    <p:sldId id="803" r:id="rId155"/>
    <p:sldId id="804" r:id="rId156"/>
    <p:sldId id="812" r:id="rId157"/>
    <p:sldId id="805" r:id="rId158"/>
    <p:sldId id="806" r:id="rId159"/>
    <p:sldId id="808" r:id="rId160"/>
    <p:sldId id="810" r:id="rId161"/>
    <p:sldId id="811" r:id="rId162"/>
    <p:sldId id="752" r:id="rId163"/>
    <p:sldId id="755" r:id="rId164"/>
    <p:sldId id="754" r:id="rId165"/>
    <p:sldId id="756" r:id="rId166"/>
    <p:sldId id="753" r:id="rId167"/>
    <p:sldId id="594" r:id="rId1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楷体_GB2312" pitchFamily="49" charset="-122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009900"/>
    <a:srgbClr val="000099"/>
    <a:srgbClr val="3333CC"/>
    <a:srgbClr val="FF9900"/>
    <a:srgbClr val="33CC33"/>
    <a:srgbClr val="0099FF"/>
    <a:srgbClr val="990000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711" autoAdjust="0"/>
  </p:normalViewPr>
  <p:slideViewPr>
    <p:cSldViewPr>
      <p:cViewPr varScale="1">
        <p:scale>
          <a:sx n="104" d="100"/>
          <a:sy n="104" d="100"/>
        </p:scale>
        <p:origin x="150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presProps" Target="presProps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viewProps" Target="viewProps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2" Type="http://schemas.openxmlformats.org/officeDocument/2006/relationships/theme" Target="theme/theme1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83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83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83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83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fld id="{BF43F82D-A536-495D-BAF8-097D303A9BC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4798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959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959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448B2F8A-6A15-4A7D-A972-D7CE637A81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033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331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8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8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0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905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D8DAC1-4327-4C5B-AFA1-6C9A94B4BF8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778903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756582-BBB6-4E1C-8877-7B40FB63ABF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7927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31880B-9DE5-4438-A62D-E194F146AF5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7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98FC74-B0AB-4E38-8420-EA4643FD3DB3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9951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8689BB-CEC9-4B59-88BA-ED4064BFC3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5299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F9E65-2519-4AFA-BEB6-09686E32AE6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9544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3A7A30-E093-4CA4-8D3D-CF4B681359C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3083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422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FB88BE-49B8-490F-B6CD-3B69F239A4F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5284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2CAA0A-C753-47B8-9379-70437263D57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7677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F0763-6DE2-4356-88E4-585253DCA8B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9463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78072D-5BC4-467A-8A7A-6B058C481B6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657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56381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426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839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7655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329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55379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97064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0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0" y="1566863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0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1030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0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1031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A0466DC5-D680-4F10-9FFE-62ECF89F8F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9" r:id="rId1"/>
    <p:sldLayoutId id="2147484120" r:id="rId2"/>
    <p:sldLayoutId id="2147484121" r:id="rId3"/>
    <p:sldLayoutId id="2147484122" r:id="rId4"/>
    <p:sldLayoutId id="2147484123" r:id="rId5"/>
    <p:sldLayoutId id="2147484124" r:id="rId6"/>
    <p:sldLayoutId id="2147484125" r:id="rId7"/>
    <p:sldLayoutId id="2147484126" r:id="rId8"/>
    <p:sldLayoutId id="2147484127" r:id="rId9"/>
    <p:sldLayoutId id="2147484128" r:id="rId10"/>
    <p:sldLayoutId id="214748412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.bin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51.wmf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8.wmf"/><Relationship Id="rId4" Type="http://schemas.openxmlformats.org/officeDocument/2006/relationships/oleObject" Target="../embeddings/oleObject4.bin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0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89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7.png"/><Relationship Id="rId4" Type="http://schemas.openxmlformats.org/officeDocument/2006/relationships/image" Target="../media/image93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9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0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5105400" y="2514600"/>
            <a:ext cx="3276600" cy="990600"/>
          </a:xfrm>
        </p:spPr>
        <p:txBody>
          <a:bodyPr lIns="0" tIns="0" rIns="0" bIns="0"/>
          <a:lstStyle/>
          <a:p>
            <a:pPr algn="r" eaLnBrk="1" hangingPunct="1"/>
            <a:r>
              <a:rPr lang="en-US" altLang="zh-CN" sz="2000" dirty="0" smtClean="0">
                <a:solidFill>
                  <a:schemeClr val="tx1"/>
                </a:solidFill>
              </a:rPr>
              <a:t>Artificial Intelligence (AI)</a:t>
            </a:r>
            <a:br>
              <a:rPr lang="en-US" altLang="zh-CN" sz="2000" dirty="0" smtClean="0">
                <a:solidFill>
                  <a:schemeClr val="tx1"/>
                </a:solidFill>
              </a:rPr>
            </a:br>
            <a:r>
              <a:rPr lang="zh-CN" altLang="en-US" sz="3200" dirty="0" smtClean="0">
                <a:solidFill>
                  <a:schemeClr val="tx1"/>
                </a:solidFill>
                <a:ea typeface="隶书" panose="02010509060101010101" pitchFamily="49" charset="-122"/>
              </a:rPr>
              <a:t>人工智能</a:t>
            </a:r>
          </a:p>
        </p:txBody>
      </p:sp>
      <p:sp>
        <p:nvSpPr>
          <p:cNvPr id="5123" name="Rectangle 30"/>
          <p:cNvSpPr>
            <a:spLocks noChangeArrowheads="1"/>
          </p:cNvSpPr>
          <p:nvPr/>
        </p:nvSpPr>
        <p:spPr bwMode="gray">
          <a:xfrm>
            <a:off x="666750" y="1112065"/>
            <a:ext cx="718185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3600" dirty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章  </a:t>
            </a:r>
            <a:r>
              <a:rPr lang="zh-CN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搜索与问题求解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（确定性推理）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85800" y="1905000"/>
            <a:ext cx="6553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0" dirty="0">
                <a:latin typeface="+mn-lt"/>
                <a:ea typeface="楷体" panose="02010609060101010101" pitchFamily="49" charset="-122"/>
              </a:rPr>
              <a:t>Search and Problem </a:t>
            </a:r>
            <a:r>
              <a:rPr lang="en-US" altLang="zh-CN" sz="2000" b="0" dirty="0" smtClean="0">
                <a:latin typeface="+mn-lt"/>
                <a:ea typeface="楷体" panose="02010609060101010101" pitchFamily="49" charset="-122"/>
              </a:rPr>
              <a:t>Solving </a:t>
            </a:r>
            <a:r>
              <a:rPr lang="en-US" altLang="zh-CN" sz="2000" b="0" dirty="0" smtClean="0">
                <a:latin typeface="+mn-lt"/>
                <a:ea typeface="+mn-ea"/>
              </a:rPr>
              <a:t>(</a:t>
            </a:r>
            <a:r>
              <a:rPr lang="en-US" altLang="zh-CN" sz="1600" b="0" dirty="0" smtClean="0">
                <a:latin typeface="+mn-lt"/>
                <a:ea typeface="楷体" panose="02010609060101010101" pitchFamily="49" charset="-122"/>
              </a:rPr>
              <a:t>Deterministic reasoning</a:t>
            </a:r>
            <a:r>
              <a:rPr lang="en-US" altLang="zh-CN" sz="2000" b="0" dirty="0" smtClean="0">
                <a:latin typeface="+mn-lt"/>
                <a:ea typeface="+mn-ea"/>
              </a:rPr>
              <a:t>)</a:t>
            </a:r>
            <a:endParaRPr lang="zh-CN" altLang="en-US" sz="2000" b="0" dirty="0">
              <a:latin typeface="+mn-lt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672" y="1847701"/>
            <a:ext cx="1450728" cy="461665"/>
          </a:xfr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2771" name="Rectangle 5"/>
          <p:cNvSpPr>
            <a:spLocks noChangeArrowheads="1"/>
          </p:cNvSpPr>
          <p:nvPr/>
        </p:nvSpPr>
        <p:spPr bwMode="auto">
          <a:xfrm>
            <a:off x="637532" y="1056222"/>
            <a:ext cx="612616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、状态空间</a:t>
            </a:r>
            <a:r>
              <a:rPr lang="zh-CN" altLang="en-US" dirty="0">
                <a:latin typeface="+mn-ea"/>
                <a:ea typeface="+mn-ea"/>
              </a:rPr>
              <a:t>搜索算法的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数据结构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符号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约定 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139634" y="1847701"/>
            <a:ext cx="61660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未扩展节点表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且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尚未扩展的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6672" y="2450604"/>
            <a:ext cx="1831728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表：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2514600" y="2450603"/>
            <a:ext cx="61449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已扩展节点表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存放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已扩展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将要扩展的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状态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606673" y="3092202"/>
            <a:ext cx="763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38865" y="3092202"/>
            <a:ext cx="346821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（起始节点</a:t>
            </a:r>
            <a:r>
              <a:rPr kumimoji="1" lang="en-US" altLang="zh-CN" sz="2000" b="1" dirty="0" smtClean="0"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根节点）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5208" y="4211836"/>
            <a:ext cx="69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1438864" y="4209604"/>
            <a:ext cx="49619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通过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搜索过程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逐步得到</a:t>
            </a:r>
            <a:r>
              <a:rPr kumimoji="1" lang="en-US" altLang="zh-CN" sz="2000" b="1" u="wavyDbl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生成</a:t>
            </a:r>
            <a:r>
              <a:rPr kumimoji="1" lang="en-US" altLang="zh-CN" sz="2000" b="1" u="wavyDbl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搜索树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kumimoji="1" lang="zh-CN" altLang="en-US" sz="20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5209" y="4774105"/>
            <a:ext cx="6901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1444781" y="4771873"/>
            <a:ext cx="686092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表示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当前扩展节点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新生成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，且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不是自己先辈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子节点集合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06673" y="3650903"/>
            <a:ext cx="7634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1438865" y="3650903"/>
            <a:ext cx="25235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+mn-ea"/>
                <a:cs typeface="Times New Roman" panose="02020603050405020304" pitchFamily="18" charset="0"/>
              </a:rPr>
              <a:t>（目标节点）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10" grpId="0"/>
      <p:bldP spid="12" grpId="0"/>
      <p:bldP spid="1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9600" y="914400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0804" y="1703832"/>
            <a:ext cx="7886164" cy="4067780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 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ts val="3100"/>
              </a:lnSpc>
            </a:pPr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solidFill>
                <a:srgbClr val="0000CC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终叶节点，可标记为可解节点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确定节点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是否可解。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扩展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是非终叶节点，不可扩展，调用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不可解标记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过程。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⑸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但不能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初始节点可解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⑺ 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89253"/>
            <a:ext cx="2884869" cy="1469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31" y="89253"/>
            <a:ext cx="2884869" cy="1469988"/>
          </a:xfrm>
          <a:prstGeom prst="rect">
            <a:avLst/>
          </a:prstGeom>
        </p:spPr>
      </p:pic>
      <p:sp>
        <p:nvSpPr>
          <p:cNvPr id="31" name="Text Box 1027"/>
          <p:cNvSpPr txBox="1">
            <a:spLocks noChangeArrowheads="1"/>
          </p:cNvSpPr>
          <p:nvPr/>
        </p:nvSpPr>
        <p:spPr bwMode="auto">
          <a:xfrm>
            <a:off x="4866069" y="5132665"/>
            <a:ext cx="38100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{1,2,3,4,5,t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85800" y="1752600"/>
            <a:ext cx="8303653" cy="3354808"/>
            <a:chOff x="685800" y="1752600"/>
            <a:chExt cx="8303653" cy="3354808"/>
          </a:xfrm>
        </p:grpSpPr>
        <p:grpSp>
          <p:nvGrpSpPr>
            <p:cNvPr id="37" name="组合 36"/>
            <p:cNvGrpSpPr/>
            <p:nvPr/>
          </p:nvGrpSpPr>
          <p:grpSpPr>
            <a:xfrm>
              <a:off x="685800" y="1752600"/>
              <a:ext cx="3048000" cy="646331"/>
              <a:chOff x="609600" y="1752600"/>
              <a:chExt cx="3048000" cy="646331"/>
            </a:xfrm>
          </p:grpSpPr>
          <p:sp>
            <p:nvSpPr>
              <p:cNvPr id="4" name="Text Box 4"/>
              <p:cNvSpPr txBox="1">
                <a:spLocks noChangeArrowheads="1"/>
              </p:cNvSpPr>
              <p:nvPr/>
            </p:nvSpPr>
            <p:spPr bwMode="auto">
              <a:xfrm>
                <a:off x="2209800" y="1752600"/>
                <a:ext cx="14478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/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OPEN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={1}</a:t>
                </a:r>
                <a:endPara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l"/>
                <a:r>
                  <a:rPr lang="en-US" altLang="zh-CN" sz="1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CLOSED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={  }</a:t>
                </a:r>
                <a:endParaRPr lang="zh-CN" altLang="en-US" sz="1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 bwMode="auto">
              <a:xfrm>
                <a:off x="609600" y="1954143"/>
                <a:ext cx="11430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①初始化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85800" y="2404751"/>
              <a:ext cx="3048000" cy="646331"/>
              <a:chOff x="609600" y="2540583"/>
              <a:chExt cx="3048000" cy="646331"/>
            </a:xfrm>
          </p:grpSpPr>
          <p:sp>
            <p:nvSpPr>
              <p:cNvPr id="8" name="Text Box 4"/>
              <p:cNvSpPr txBox="1">
                <a:spLocks noChangeArrowheads="1"/>
              </p:cNvSpPr>
              <p:nvPr/>
            </p:nvSpPr>
            <p:spPr bwMode="auto">
              <a:xfrm>
                <a:off x="2095500" y="2540583"/>
                <a:ext cx="15621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{2,3}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 bwMode="auto">
              <a:xfrm>
                <a:off x="609600" y="2742126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②第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85800" y="3089477"/>
              <a:ext cx="3352800" cy="646331"/>
              <a:chOff x="609600" y="3328566"/>
              <a:chExt cx="3352800" cy="646331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2095500" y="3328566"/>
                <a:ext cx="1866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{3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A, 4}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</a:t>
                </a:r>
                <a:r>
                  <a:rPr lang="en-US" altLang="zh-CN" sz="1800" dirty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>
                    <a:solidFill>
                      <a:srgbClr val="FFCC00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 bwMode="auto">
              <a:xfrm>
                <a:off x="609600" y="3530109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③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2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685800" y="3750593"/>
              <a:ext cx="3467100" cy="646331"/>
              <a:chOff x="609600" y="4092714"/>
              <a:chExt cx="3467100" cy="646331"/>
            </a:xfrm>
          </p:grpSpPr>
          <p:sp>
            <p:nvSpPr>
              <p:cNvPr id="15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092714"/>
                <a:ext cx="1905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矩形 15"/>
              <p:cNvSpPr/>
              <p:nvPr/>
            </p:nvSpPr>
            <p:spPr bwMode="auto">
              <a:xfrm>
                <a:off x="609600" y="4294257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④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3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685800" y="4461077"/>
              <a:ext cx="3581400" cy="646331"/>
              <a:chOff x="609600" y="4856862"/>
              <a:chExt cx="3581400" cy="646331"/>
            </a:xfrm>
          </p:grpSpPr>
          <p:sp>
            <p:nvSpPr>
              <p:cNvPr id="20" name="Text Box 1027"/>
              <p:cNvSpPr txBox="1">
                <a:spLocks noChangeArrowheads="1"/>
              </p:cNvSpPr>
              <p:nvPr/>
            </p:nvSpPr>
            <p:spPr bwMode="auto">
              <a:xfrm>
                <a:off x="2171700" y="4856862"/>
                <a:ext cx="20193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 bwMode="auto">
              <a:xfrm>
                <a:off x="609600" y="505840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⑤第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4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4684690" y="1761304"/>
              <a:ext cx="3745605" cy="646331"/>
              <a:chOff x="4684690" y="1761304"/>
              <a:chExt cx="3745605" cy="646331"/>
            </a:xfrm>
          </p:grpSpPr>
          <p:sp>
            <p:nvSpPr>
              <p:cNvPr id="22" name="Text Box 1027"/>
              <p:cNvSpPr txBox="1">
                <a:spLocks noChangeArrowheads="1"/>
              </p:cNvSpPr>
              <p:nvPr/>
            </p:nvSpPr>
            <p:spPr bwMode="auto">
              <a:xfrm>
                <a:off x="6182395" y="1761304"/>
                <a:ext cx="22479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>
                <a:off x="4684690" y="1927379"/>
                <a:ext cx="133511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⑥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4684690" y="2421627"/>
              <a:ext cx="3991379" cy="646331"/>
              <a:chOff x="4684690" y="1742323"/>
              <a:chExt cx="3991379" cy="646331"/>
            </a:xfrm>
          </p:grpSpPr>
          <p:sp>
            <p:nvSpPr>
              <p:cNvPr id="23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1742323"/>
                <a:ext cx="2503869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 bwMode="auto">
              <a:xfrm>
                <a:off x="4684690" y="1905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⑦第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6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4684690" y="3117168"/>
              <a:ext cx="4154510" cy="646331"/>
              <a:chOff x="4684690" y="2503473"/>
              <a:chExt cx="4154510" cy="646331"/>
            </a:xfrm>
          </p:grpSpPr>
          <p:sp>
            <p:nvSpPr>
              <p:cNvPr id="24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2503473"/>
                <a:ext cx="26670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 bwMode="auto">
              <a:xfrm>
                <a:off x="4684690" y="2667000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⑧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第</a:t>
                </a:r>
                <a:r>
                  <a:rPr lang="en-US" altLang="zh-CN" sz="1800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7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684690" y="3740592"/>
              <a:ext cx="4304763" cy="646331"/>
              <a:chOff x="4686837" y="3379237"/>
              <a:chExt cx="4304763" cy="646331"/>
            </a:xfrm>
          </p:grpSpPr>
          <p:sp>
            <p:nvSpPr>
              <p:cNvPr id="25" name="Text Box 1027"/>
              <p:cNvSpPr txBox="1">
                <a:spLocks noChangeArrowheads="1"/>
              </p:cNvSpPr>
              <p:nvPr/>
            </p:nvSpPr>
            <p:spPr bwMode="auto">
              <a:xfrm>
                <a:off x="6172200" y="3379237"/>
                <a:ext cx="2819400" cy="64633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rIns="0">
                <a:spAutoFit/>
              </a:bodyPr>
              <a:lstStyle>
                <a:lvl1pPr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algn="just">
                  <a:lnSpc>
                    <a:spcPct val="200000"/>
                  </a:lnSpc>
                  <a:spcBef>
                    <a:spcPct val="50000"/>
                  </a:spcBef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algn="just" eaLnBrk="0" fontAlgn="base" hangingPunct="0">
                  <a:lnSpc>
                    <a:spcPct val="200000"/>
                  </a:lnSpc>
                  <a:spcBef>
                    <a:spcPct val="50000"/>
                  </a:spcBef>
                  <a:spcAft>
                    <a:spcPct val="0"/>
                  </a:spcAft>
                  <a:defRPr kumimoji="1" sz="2800" b="1">
                    <a:solidFill>
                      <a:schemeClr val="bg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OPEN=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{A,B,C}</a:t>
                </a:r>
                <a:endParaRPr lang="en-US" altLang="zh-CN" sz="1800" dirty="0">
                  <a:solidFill>
                    <a:schemeClr val="tx1"/>
                  </a:solidFill>
                </a:endParaRPr>
              </a:p>
              <a:p>
                <a:pPr algn="l" eaLnBrk="1" hangingPunct="1">
                  <a:lnSpc>
                    <a:spcPct val="100000"/>
                  </a:lnSpc>
                  <a:spcBef>
                    <a:spcPts val="0"/>
                  </a:spcBef>
                </a:pPr>
                <a:r>
                  <a:rPr lang="en-US" altLang="zh-CN" sz="1800" dirty="0">
                    <a:solidFill>
                      <a:schemeClr val="tx1"/>
                    </a:solidFill>
                  </a:rPr>
                  <a:t>CLOSED= 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{1,2,3,4,5,t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,t</a:t>
                </a:r>
                <a:r>
                  <a:rPr lang="en-US" altLang="zh-CN" sz="1800" baseline="-10000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,</a:t>
                </a:r>
                <a:r>
                  <a:rPr lang="en-US" altLang="zh-CN" sz="1800" dirty="0" smtClean="0">
                    <a:solidFill>
                      <a:srgbClr val="FF0000"/>
                    </a:solidFill>
                  </a:rPr>
                  <a:t>t</a:t>
                </a:r>
                <a:r>
                  <a:rPr lang="en-US" altLang="zh-CN" sz="1800" baseline="-10000" dirty="0" smtClean="0">
                    <a:solidFill>
                      <a:srgbClr val="FF0000"/>
                    </a:solidFill>
                  </a:rPr>
                  <a:t>3</a:t>
                </a:r>
                <a:r>
                  <a:rPr lang="en-US" altLang="zh-CN" sz="1800" dirty="0" smtClean="0">
                    <a:solidFill>
                      <a:schemeClr val="tx1"/>
                    </a:solidFill>
                  </a:rPr>
                  <a:t>}</a:t>
                </a:r>
                <a:endParaRPr lang="zh-CN" altLang="en-US" sz="1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 bwMode="auto">
              <a:xfrm>
                <a:off x="4686837" y="3557685"/>
                <a:ext cx="1485900" cy="276999"/>
              </a:xfrm>
              <a:prstGeom prst="rect">
                <a:avLst/>
              </a:prstGeom>
              <a:noFill/>
              <a:ln>
                <a:noFill/>
              </a:ln>
              <a:extLst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⑨第</a:t>
                </a:r>
                <a:r>
                  <a:rPr lang="en-US" altLang="zh-CN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8</a:t>
                </a:r>
                <a:r>
                  <a:rPr lang="zh-CN" altLang="en-US" sz="1800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次循环</a:t>
                </a:r>
                <a:endPara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6182395" y="4572000"/>
            <a:ext cx="1710475" cy="623424"/>
            <a:chOff x="6182395" y="4705547"/>
            <a:chExt cx="1710475" cy="623424"/>
          </a:xfrm>
        </p:grpSpPr>
        <p:sp>
          <p:nvSpPr>
            <p:cNvPr id="44" name="矩形 43"/>
            <p:cNvSpPr/>
            <p:nvPr/>
          </p:nvSpPr>
          <p:spPr bwMode="auto">
            <a:xfrm>
              <a:off x="7321370" y="4705547"/>
              <a:ext cx="571500" cy="304800"/>
            </a:xfrm>
            <a:prstGeom prst="rect">
              <a:avLst/>
            </a:prstGeom>
            <a:noFill/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删除</a:t>
              </a:r>
            </a:p>
          </p:txBody>
        </p:sp>
        <p:cxnSp>
          <p:nvCxnSpPr>
            <p:cNvPr id="46" name="直接箭头连接符 45"/>
            <p:cNvCxnSpPr>
              <a:stCxn id="44" idx="2"/>
            </p:cNvCxnSpPr>
            <p:nvPr/>
          </p:nvCxnSpPr>
          <p:spPr bwMode="auto">
            <a:xfrm flipH="1">
              <a:off x="6182395" y="5010347"/>
              <a:ext cx="1424725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直接箭头连接符 48"/>
            <p:cNvCxnSpPr>
              <a:stCxn id="44" idx="2"/>
            </p:cNvCxnSpPr>
            <p:nvPr/>
          </p:nvCxnSpPr>
          <p:spPr bwMode="auto">
            <a:xfrm flipH="1">
              <a:off x="6553200" y="5010347"/>
              <a:ext cx="1053920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直接箭头连接符 50"/>
            <p:cNvCxnSpPr>
              <a:stCxn id="44" idx="2"/>
            </p:cNvCxnSpPr>
            <p:nvPr/>
          </p:nvCxnSpPr>
          <p:spPr bwMode="auto">
            <a:xfrm flipH="1">
              <a:off x="6894757" y="5010347"/>
              <a:ext cx="712363" cy="318624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67200" y="59393"/>
            <a:ext cx="4163095" cy="1468615"/>
            <a:chOff x="4267200" y="59393"/>
            <a:chExt cx="4163095" cy="1468615"/>
          </a:xfrm>
        </p:grpSpPr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2396" y="59393"/>
              <a:ext cx="2247899" cy="1468615"/>
            </a:xfrm>
            <a:prstGeom prst="rect">
              <a:avLst/>
            </a:prstGeom>
          </p:spPr>
        </p:pic>
        <p:cxnSp>
          <p:nvCxnSpPr>
            <p:cNvPr id="59" name="直接箭头连接符 58"/>
            <p:cNvCxnSpPr/>
            <p:nvPr/>
          </p:nvCxnSpPr>
          <p:spPr bwMode="auto">
            <a:xfrm>
              <a:off x="4267200" y="762000"/>
              <a:ext cx="1371600" cy="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77090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76656" y="1028827"/>
            <a:ext cx="4200144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3.4.3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或树的深度优先搜索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auto">
          <a:xfrm>
            <a:off x="609600" y="1757973"/>
            <a:ext cx="8077200" cy="22929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“与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或树”的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宽度优先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u="wavyDbl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4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4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基本相同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</a:t>
            </a:r>
            <a:r>
              <a:rPr kumimoji="1" lang="zh-CN" altLang="en-US" sz="24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主要</a:t>
            </a:r>
            <a:r>
              <a:rPr kumimoji="1" lang="zh-CN" altLang="en-US" sz="24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区别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仍在于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节点的排列顺序不同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节点时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深度优先搜索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过程，总是将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生成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放在</a:t>
            </a:r>
            <a:r>
              <a:rPr kumimoji="1"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首部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400" b="1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626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40442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深</a:t>
            </a:r>
            <a:r>
              <a:rPr lang="zh-CN" altLang="en-US" dirty="0" smtClean="0">
                <a:latin typeface="+mn-ea"/>
                <a:ea typeface="+mn-ea"/>
              </a:rPr>
              <a:t>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0042" y="1676400"/>
            <a:ext cx="8102958" cy="4508927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将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表的第一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个节点取出放入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，标记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该节点为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的深度等于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，转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中①；</a:t>
            </a:r>
            <a:r>
              <a:rPr kumimoji="1" lang="en-US" altLang="zh-CN" sz="2000" b="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不可扩展步骤</a:t>
            </a:r>
            <a:r>
              <a:rPr kumimoji="1"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⑷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可以扩展，进行以下步骤：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扩展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，将其子节点放入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指向父节点的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指针；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考查这些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子节点中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是否有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。若有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这些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终叶节点为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，并用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对其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父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endParaRPr kumimoji="1" lang="en-US" altLang="zh-CN" sz="2000" u="wavyDbl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能够被标记为可解节点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，搜索成功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为可解节点，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删去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先辈节点的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kumimoji="1"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③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279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13069" y="1708909"/>
            <a:ext cx="8190964" cy="3370153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 若节点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则进行以下步骤：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① 标记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也能标记</a:t>
            </a:r>
            <a:r>
              <a:rPr kumimoji="1"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搜索失败，表明原始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问题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解，退出搜索过程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若不能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去含有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③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转⑵。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87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81000"/>
            <a:ext cx="6096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1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457200" y="304800"/>
            <a:ext cx="8305800" cy="6286500"/>
            <a:chOff x="381000" y="304800"/>
            <a:chExt cx="8305800" cy="6286500"/>
          </a:xfrm>
        </p:grpSpPr>
        <p:pic>
          <p:nvPicPr>
            <p:cNvPr id="10" name="Picture 3" descr="与或树宽度优先流程图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304800"/>
              <a:ext cx="4114800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7" descr="p68-bu-tu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304800"/>
              <a:ext cx="4114800" cy="628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Oval 4"/>
            <p:cNvSpPr>
              <a:spLocks noChangeArrowheads="1"/>
            </p:cNvSpPr>
            <p:nvPr/>
          </p:nvSpPr>
          <p:spPr bwMode="auto">
            <a:xfrm>
              <a:off x="457200" y="2819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3" name="Oval 5"/>
            <p:cNvSpPr>
              <a:spLocks noChangeArrowheads="1"/>
            </p:cNvSpPr>
            <p:nvPr/>
          </p:nvSpPr>
          <p:spPr bwMode="auto">
            <a:xfrm>
              <a:off x="1143000" y="1676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4648200" y="2438400"/>
              <a:ext cx="1676400" cy="533400"/>
            </a:xfrm>
            <a:prstGeom prst="ellipse">
              <a:avLst/>
            </a:prstGeom>
            <a:noFill/>
            <a:ln w="28575">
              <a:solidFill>
                <a:srgbClr val="FF66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99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just">
                <a:lnSpc>
                  <a:spcPct val="200000"/>
                </a:lnSpc>
                <a:spcBef>
                  <a:spcPct val="50000"/>
                </a:spcBef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just" eaLnBrk="0" fontAlgn="base" hangingPunct="0">
                <a:lnSpc>
                  <a:spcPct val="200000"/>
                </a:lnSpc>
                <a:spcBef>
                  <a:spcPct val="50000"/>
                </a:spcBef>
                <a:spcAft>
                  <a:spcPct val="0"/>
                </a:spcAft>
                <a:defRPr kumimoji="1" sz="2800" b="1">
                  <a:solidFill>
                    <a:schemeClr val="bg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 flipH="1">
              <a:off x="2133600" y="2667000"/>
              <a:ext cx="2514600" cy="38100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51456" y="4269444"/>
            <a:ext cx="5596944" cy="671752"/>
            <a:chOff x="651456" y="4205048"/>
            <a:chExt cx="5596944" cy="779027"/>
          </a:xfrm>
        </p:grpSpPr>
        <p:sp>
          <p:nvSpPr>
            <p:cNvPr id="2" name="椭圆 1"/>
            <p:cNvSpPr/>
            <p:nvPr/>
          </p:nvSpPr>
          <p:spPr bwMode="auto">
            <a:xfrm>
              <a:off x="651456" y="4464724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 bwMode="auto">
            <a:xfrm>
              <a:off x="4876800" y="4205048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743737" y="2857500"/>
            <a:ext cx="5562600" cy="889179"/>
            <a:chOff x="2730858" y="2844621"/>
            <a:chExt cx="5562600" cy="951330"/>
          </a:xfrm>
        </p:grpSpPr>
        <p:sp>
          <p:nvSpPr>
            <p:cNvPr id="18" name="椭圆 17"/>
            <p:cNvSpPr/>
            <p:nvPr/>
          </p:nvSpPr>
          <p:spPr bwMode="auto">
            <a:xfrm>
              <a:off x="2730858" y="3276600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 bwMode="auto">
            <a:xfrm>
              <a:off x="6921858" y="2844621"/>
              <a:ext cx="1371600" cy="519351"/>
            </a:xfrm>
            <a:prstGeom prst="ellipse">
              <a:avLst/>
            </a:prstGeom>
            <a:noFill/>
            <a:ln w="22225" cap="flat" cmpd="sng" algn="ctr">
              <a:solidFill>
                <a:srgbClr val="0099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086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1032302"/>
            <a:ext cx="615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9600" y="1676400"/>
            <a:ext cx="8305800" cy="143116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设有如图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中标有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的节点是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。若按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有界深度优先搜索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，设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=4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，则其节点扩展顺序为：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2971800"/>
            <a:ext cx="4968671" cy="308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6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5800" y="376535"/>
            <a:ext cx="1600200" cy="46166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搜索过程：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76200"/>
            <a:ext cx="3581400" cy="17907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85800" y="1745426"/>
            <a:ext cx="8229600" cy="3893374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spcAft>
                <a:spcPts val="120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终叶节点，即标记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解节点，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可解标记过程，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/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可解；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，生成节点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。因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终叶节点，标记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它为可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解，应用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解标记过程，可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，往上回溯又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⑹ 搜索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成功，得到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构成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解树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Text Box 1027"/>
          <p:cNvSpPr txBox="1">
            <a:spLocks noChangeArrowheads="1"/>
          </p:cNvSpPr>
          <p:nvPr/>
        </p:nvSpPr>
        <p:spPr bwMode="auto">
          <a:xfrm>
            <a:off x="4801354" y="5791200"/>
            <a:ext cx="3733800" cy="830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just">
              <a:lnSpc>
                <a:spcPct val="200000"/>
              </a:lnSpc>
              <a:spcBef>
                <a:spcPct val="50000"/>
              </a:spcBef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just" eaLnBrk="0" fontAlgn="base" hangingPunct="0">
              <a:lnSpc>
                <a:spcPct val="200000"/>
              </a:lnSpc>
              <a:spcBef>
                <a:spcPct val="50000"/>
              </a:spcBef>
              <a:spcAft>
                <a:spcPct val="0"/>
              </a:spcAft>
              <a:defRPr kumimoji="1" sz="28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OPEN= </a:t>
            </a:r>
            <a:r>
              <a:rPr lang="en-US" altLang="zh-CN" sz="2400" dirty="0" smtClean="0">
                <a:solidFill>
                  <a:schemeClr val="tx1"/>
                </a:solidFill>
              </a:rPr>
              <a:t>{A,B,C}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l" eaLnBrk="1" hangingPunct="1">
              <a:lnSpc>
                <a:spcPct val="100000"/>
              </a:lnSpc>
              <a:spcBef>
                <a:spcPts val="0"/>
              </a:spcBef>
            </a:pPr>
            <a:r>
              <a:rPr lang="en-US" altLang="zh-CN" sz="2400" dirty="0">
                <a:solidFill>
                  <a:schemeClr val="tx1"/>
                </a:solidFill>
              </a:rPr>
              <a:t>CLOSED= </a:t>
            </a:r>
            <a:r>
              <a:rPr lang="en-US" altLang="zh-CN" sz="2400" dirty="0" smtClean="0">
                <a:solidFill>
                  <a:schemeClr val="tx1"/>
                </a:solidFill>
              </a:rPr>
              <a:t>{1,3,5,2,4,t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1</a:t>
            </a:r>
            <a:r>
              <a:rPr lang="en-US" altLang="zh-CN" sz="2400" dirty="0" smtClean="0">
                <a:solidFill>
                  <a:schemeClr val="tx1"/>
                </a:solidFill>
              </a:rPr>
              <a:t>,t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3,</a:t>
            </a:r>
            <a:r>
              <a:rPr lang="en-US" altLang="zh-CN" sz="2400" dirty="0" smtClean="0">
                <a:solidFill>
                  <a:schemeClr val="tx1"/>
                </a:solidFill>
              </a:rPr>
              <a:t>t</a:t>
            </a:r>
            <a:r>
              <a:rPr lang="en-US" altLang="zh-CN" sz="2400" baseline="-10000" dirty="0" smtClean="0">
                <a:solidFill>
                  <a:schemeClr val="tx1"/>
                </a:solidFill>
              </a:rPr>
              <a:t>2</a:t>
            </a:r>
            <a:r>
              <a:rPr lang="en-US" altLang="zh-CN" sz="2400" dirty="0" smtClean="0">
                <a:solidFill>
                  <a:schemeClr val="tx1"/>
                </a:solidFill>
              </a:rPr>
              <a:t>}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6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40386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3.4.4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16510" y="1734585"/>
            <a:ext cx="7966658" cy="2708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或树的启发搜索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过程，仍是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kumimoji="1"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kumimoji="1"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过程中得到</a:t>
            </a:r>
            <a:r>
              <a:rPr kumimoji="1" lang="zh-CN" altLang="en-US" sz="2000" u="wavyDbl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启发信息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最优解树</a:t>
            </a:r>
            <a:r>
              <a:rPr kumimoji="1"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kumimoji="1"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算法的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每一步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都</a:t>
            </a:r>
            <a:r>
              <a:rPr kumimoji="1" lang="zh-CN" altLang="en-US" sz="2000" u="wavyDbl" dirty="0">
                <a:latin typeface="宋体" panose="02010600030101010101" pitchFamily="2" charset="-122"/>
                <a:ea typeface="宋体" panose="02010600030101010101" pitchFamily="2" charset="-122"/>
              </a:rPr>
              <a:t>试图找到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最有希望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成为</a:t>
            </a:r>
            <a:r>
              <a:rPr kumimoji="1"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最优解树的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子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kumimoji="1"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最优解树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是指</a:t>
            </a:r>
            <a:r>
              <a:rPr kumimoji="1" lang="zh-CN" altLang="en-US" sz="24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代价最小</a:t>
            </a:r>
            <a:r>
              <a:rPr kumimoji="1" lang="zh-CN" altLang="en-US" sz="2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kumimoji="1" lang="zh-CN" altLang="en-US" sz="2000" u="wavyDbl" dirty="0">
                <a:latin typeface="宋体" panose="02010600030101010101" pitchFamily="2" charset="-122"/>
                <a:ea typeface="宋体" panose="02010600030101010101" pitchFamily="2" charset="-122"/>
              </a:rPr>
              <a:t>那棵</a:t>
            </a:r>
            <a:r>
              <a:rPr kumimoji="1" lang="zh-CN" altLang="en-US" sz="2000" u="wavyDbl" dirty="0" smtClean="0">
                <a:latin typeface="宋体" panose="02010600030101010101" pitchFamily="2" charset="-122"/>
                <a:ea typeface="宋体" panose="02010600030101010101" pitchFamily="2" charset="-122"/>
              </a:rPr>
              <a:t>解树</a:t>
            </a:r>
            <a:endParaRPr kumimoji="1" lang="en-US" altLang="zh-CN" sz="2000" u="wavyDbl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涉及到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解树的代价</a:t>
            </a:r>
            <a:r>
              <a:rPr kumimoji="1"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希望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</a:t>
            </a:r>
            <a:endParaRPr lang="zh-CN" altLang="en-US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35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4"/>
          <p:cNvSpPr>
            <a:spLocks noChangeArrowheads="1"/>
          </p:cNvSpPr>
          <p:nvPr/>
        </p:nvSpPr>
        <p:spPr bwMode="auto">
          <a:xfrm>
            <a:off x="650371" y="1105627"/>
            <a:ext cx="209282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</a:rPr>
              <a:t>、图搜索策略</a:t>
            </a:r>
            <a:endParaRPr lang="zh-CN" altLang="en-US" dirty="0">
              <a:latin typeface="Times New Roman" panose="02020603050405020304" pitchFamily="18" charset="0"/>
            </a:endParaRPr>
          </a:p>
        </p:txBody>
      </p:sp>
      <p:sp>
        <p:nvSpPr>
          <p:cNvPr id="6082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97880" y="1903804"/>
            <a:ext cx="8012720" cy="2513509"/>
          </a:xfrm>
        </p:spPr>
        <p:txBody>
          <a:bodyPr wrap="square" lIns="0" tIns="0" rIns="0" bIns="0">
            <a:spAutoFit/>
          </a:bodyPr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一种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中寻找路径的方法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数据库</a:t>
            </a:r>
            <a:r>
              <a:rPr kumimoji="1" lang="en-US" altLang="zh-CN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初始节点集</a:t>
            </a:r>
            <a:endParaRPr kumimoji="1" lang="en-US" altLang="zh-CN" sz="2000" b="1" dirty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满足终止条件时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目标数据库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目标状态集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目标节点集</a:t>
            </a:r>
            <a:endParaRPr kumimoji="1"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变换为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规则序列问题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等价于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求得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一条路径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问题。</a:t>
            </a: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解树的代价：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1798" y="1567934"/>
            <a:ext cx="4311202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计算规则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，则其代价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4546937"/>
            <a:ext cx="796236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若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，且子节点为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… ,n</a:t>
            </a:r>
            <a:r>
              <a:rPr kumimoji="1" lang="en-US" altLang="zh-CN" sz="2000" baseline="-25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计算得到。 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91269"/>
            <a:ext cx="2438400" cy="139107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641798" y="2523204"/>
            <a:ext cx="7816402" cy="1965155"/>
            <a:chOff x="641798" y="2763710"/>
            <a:chExt cx="7816402" cy="1965155"/>
          </a:xfrm>
        </p:grpSpPr>
        <p:graphicFrame>
          <p:nvGraphicFramePr>
            <p:cNvPr id="6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38515041"/>
                </p:ext>
              </p:extLst>
            </p:nvPr>
          </p:nvGraphicFramePr>
          <p:xfrm>
            <a:off x="2971800" y="3735751"/>
            <a:ext cx="3733800" cy="4552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49" name="Microsoft 公式 3.0" r:id="rId4" imgW="1663560" imgH="279360" progId="Equation.3">
                    <p:embed/>
                  </p:oleObj>
                </mc:Choice>
                <mc:Fallback>
                  <p:oleObj name="Microsoft 公式 3.0" r:id="rId4" imgW="1663560" imgH="27936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71800" y="3735751"/>
                          <a:ext cx="3733800" cy="45524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" name="Rectangle 4"/>
            <p:cNvSpPr txBox="1">
              <a:spLocks noChangeArrowheads="1"/>
            </p:cNvSpPr>
            <p:nvPr/>
          </p:nvSpPr>
          <p:spPr bwMode="auto">
            <a:xfrm>
              <a:off x="2927798" y="4267200"/>
              <a:ext cx="553040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其中</a:t>
              </a:r>
              <a:r>
                <a:rPr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c(n,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)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是节点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到其子节点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kumimoji="1"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边</a:t>
              </a:r>
              <a:r>
                <a:rPr kumimoji="1"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代价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 4"/>
            <p:cNvSpPr txBox="1">
              <a:spLocks noChangeArrowheads="1"/>
            </p:cNvSpPr>
            <p:nvPr/>
          </p:nvSpPr>
          <p:spPr bwMode="auto">
            <a:xfrm>
              <a:off x="641798" y="2763710"/>
              <a:ext cx="6749602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  <a:sp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0" lvl="1" eaLnBrk="1" hangingPunct="1">
                <a:lnSpc>
                  <a:spcPct val="200000"/>
                </a:lnSpc>
              </a:pPr>
              <a:r>
                <a:rPr kumimoji="1" lang="zh-CN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⑵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若</a:t>
              </a:r>
              <a:r>
                <a:rPr kumimoji="1"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或节点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且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其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子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节点为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n</a:t>
              </a:r>
              <a:r>
                <a:rPr kumimoji="1" lang="en-US" altLang="zh-CN" sz="2000" baseline="-25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kumimoji="1"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, … ,n</a:t>
              </a:r>
              <a:r>
                <a:rPr kumimoji="1" lang="en-US" altLang="zh-CN" sz="2000" baseline="-10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，则</a:t>
              </a:r>
              <a:r>
                <a:rPr kumimoji="1" lang="en-US" altLang="zh-CN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</a:t>
              </a:r>
              <a:r>
                <a:rPr kumimoji="1" lang="zh-CN" altLang="en-US" sz="2000" dirty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的代价</a:t>
              </a:r>
              <a:r>
                <a:rPr kumimoji="1"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为</a:t>
              </a:r>
              <a:r>
                <a:rPr kumimoji="1" lang="zh-CN" altLang="en-US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endPara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圆角矩形标注 9"/>
          <p:cNvSpPr/>
          <p:nvPr/>
        </p:nvSpPr>
        <p:spPr bwMode="auto">
          <a:xfrm>
            <a:off x="7375818" y="1828800"/>
            <a:ext cx="1219200" cy="306467"/>
          </a:xfrm>
          <a:prstGeom prst="wedgeRoundRectCallout">
            <a:avLst>
              <a:gd name="adj1" fmla="val -298633"/>
              <a:gd name="adj2" fmla="val 50499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最小代价法</a:t>
            </a:r>
          </a:p>
        </p:txBody>
      </p:sp>
      <p:sp>
        <p:nvSpPr>
          <p:cNvPr id="11" name="圆角矩形标注 10"/>
          <p:cNvSpPr/>
          <p:nvPr/>
        </p:nvSpPr>
        <p:spPr bwMode="auto">
          <a:xfrm>
            <a:off x="7280568" y="3508073"/>
            <a:ext cx="1409700" cy="272415"/>
          </a:xfrm>
          <a:prstGeom prst="wedgeRoundRectCallout">
            <a:avLst>
              <a:gd name="adj1" fmla="val -68505"/>
              <a:gd name="adj2" fmla="val 1045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FF0000"/>
                </a:solidFill>
              </a:rPr>
              <a:t>边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代价</a:t>
            </a:r>
            <a:r>
              <a:rPr lang="en-US" altLang="zh-CN" sz="1600" dirty="0" smtClean="0">
                <a:solidFill>
                  <a:srgbClr val="FF0000"/>
                </a:solidFill>
              </a:rPr>
              <a:t>+</a:t>
            </a:r>
            <a:r>
              <a:rPr lang="zh-CN" altLang="en-US" sz="1600" dirty="0" smtClean="0">
                <a:solidFill>
                  <a:srgbClr val="FF0000"/>
                </a:solidFill>
              </a:rPr>
              <a:t>点代价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4417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1798" y="1997245"/>
            <a:ext cx="15680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76148"/>
              </p:ext>
            </p:extLst>
          </p:nvPr>
        </p:nvGraphicFramePr>
        <p:xfrm>
          <a:off x="2920283" y="1849753"/>
          <a:ext cx="4265675" cy="7535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" name="Equation" r:id="rId3" imgW="1676160" imgH="431640" progId="Equation.DSMT4">
                  <p:embed/>
                </p:oleObj>
              </mc:Choice>
              <mc:Fallback>
                <p:oleObj name="Equation" r:id="rId3" imgW="167616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20283" y="1849753"/>
                        <a:ext cx="4265675" cy="7535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41798" y="2839910"/>
            <a:ext cx="1720402" cy="4032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最大代价法</a:t>
            </a:r>
            <a:endParaRPr kumimoji="1" lang="en-US" altLang="zh-CN" sz="2000" dirty="0" smtClean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8069236"/>
              </p:ext>
            </p:extLst>
          </p:nvPr>
        </p:nvGraphicFramePr>
        <p:xfrm>
          <a:off x="2856963" y="2871733"/>
          <a:ext cx="3962400" cy="481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8" name="Equation" r:id="rId5" imgW="1765080" imgH="291960" progId="Equation.DSMT4">
                  <p:embed/>
                </p:oleObj>
              </mc:Choice>
              <mc:Fallback>
                <p:oleObj name="Equation" r:id="rId5" imgW="1765080" imgH="2919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963" y="2871733"/>
                        <a:ext cx="3962400" cy="481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641798" y="3569494"/>
            <a:ext cx="8273602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2000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端节点，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但不是终叶节点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不可扩展，其代价定义为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h(n)=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∝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200000"/>
              </a:lnSpc>
            </a:pP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节点的代价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8875"/>
            <a:ext cx="2500619" cy="13064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78876"/>
            <a:ext cx="2315207" cy="130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9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2718" y="1096756"/>
            <a:ext cx="6152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例：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752600"/>
            <a:ext cx="4682828" cy="3231654"/>
          </a:xfrm>
        </p:spPr>
        <p:txBody>
          <a:bodyPr wrap="square" lIns="0" tIns="0" rIns="0" bIns="0">
            <a:spAutoFit/>
          </a:bodyPr>
          <a:lstStyle/>
          <a:p>
            <a:pPr lvl="1" eaLnBrk="1" hangingPunct="1">
              <a:lnSpc>
                <a:spcPct val="150000"/>
              </a:lnSpc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图示“与</a:t>
            </a:r>
            <a:r>
              <a:rPr kumimoji="1"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树”，包括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两棵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右边解树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构成。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与或树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E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是端节点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边上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的数字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是该边的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b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要求：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解树的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endParaRPr lang="zh-CN" altLang="en-US" sz="20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2407680"/>
            <a:ext cx="3200677" cy="27739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3852" y="386664"/>
            <a:ext cx="1221748" cy="17959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81000"/>
            <a:ext cx="1295677" cy="18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60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1172" y="1887213"/>
            <a:ext cx="4454228" cy="1326582"/>
          </a:xfrm>
        </p:spPr>
        <p:txBody>
          <a:bodyPr wrap="square" lIns="0" tIns="0" rIns="0" bIns="0">
            <a:spAutoFit/>
          </a:bodyPr>
          <a:lstStyle/>
          <a:p>
            <a:pPr lvl="1">
              <a:lnSpc>
                <a:spcPct val="150000"/>
              </a:lnSpc>
              <a:buClr>
                <a:schemeClr val="hlink"/>
              </a:buClr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：⑴ 先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左边</a:t>
            </a:r>
            <a:r>
              <a:rPr kumimoji="1"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解树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2+4+6+2=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14</a:t>
            </a:r>
            <a: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)=2+6+2=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</a:t>
            </a:r>
            <a:endParaRPr lang="zh-CN" altLang="en-US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1143000" y="3370587"/>
            <a:ext cx="4454228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>
              <a:lnSpc>
                <a:spcPct val="150000"/>
              </a:lnSpc>
              <a:buClr>
                <a:schemeClr val="hlink"/>
              </a:buClr>
            </a:pP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再计算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右边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的解树</a:t>
            </a:r>
            <a:b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按</a:t>
            </a:r>
            <a:r>
              <a:rPr kumimoji="1" lang="zh-CN" altLang="en-US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)=1+5+3+2=</a:t>
            </a:r>
            <a:r>
              <a:rPr kumimoji="1" lang="en-US" altLang="zh-CN" sz="2000" b="1" kern="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11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/>
            </a:r>
            <a:b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</a:b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kumimoji="1" lang="zh-CN" altLang="en-US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最大代价</a:t>
            </a:r>
            <a:r>
              <a:rPr kumimoji="1" lang="zh-CN" altLang="en-US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h(S</a:t>
            </a:r>
            <a:r>
              <a:rPr kumimoji="1" lang="en-US" altLang="zh-CN" sz="2000" b="1" kern="0" baseline="-25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kern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)=1+5+2=</a:t>
            </a:r>
            <a:r>
              <a:rPr kumimoji="1" lang="en-US" altLang="zh-CN" sz="20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endParaRPr lang="zh-CN" altLang="en-US" sz="2000" b="1" kern="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939344"/>
            <a:ext cx="3200677" cy="277392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 bwMode="auto">
          <a:xfrm>
            <a:off x="6705600" y="1939344"/>
            <a:ext cx="533400" cy="2773920"/>
          </a:xfrm>
          <a:prstGeom prst="line">
            <a:avLst/>
          </a:prstGeom>
          <a:ln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 bwMode="auto">
          <a:xfrm>
            <a:off x="4893625" y="3733800"/>
            <a:ext cx="457200" cy="1178574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897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17901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希望树：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11661" y="1828800"/>
            <a:ext cx="7465539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</a:t>
            </a:r>
            <a:r>
              <a:rPr lang="zh-CN" altLang="en-US" sz="2000" dirty="0">
                <a:latin typeface="+mn-ea"/>
              </a:rPr>
              <a:t>过程中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最有可能</a:t>
            </a:r>
            <a:r>
              <a:rPr lang="zh-CN" altLang="en-US" sz="2000" dirty="0">
                <a:latin typeface="+mn-ea"/>
              </a:rPr>
              <a:t>成为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最优解树</a:t>
            </a:r>
            <a:r>
              <a:rPr lang="zh-CN" altLang="en-US" sz="2000" dirty="0">
                <a:latin typeface="+mn-ea"/>
              </a:rPr>
              <a:t>的那</a:t>
            </a:r>
            <a:r>
              <a:rPr lang="zh-CN" altLang="en-US" sz="2000" dirty="0" smtClean="0">
                <a:latin typeface="+mn-ea"/>
              </a:rPr>
              <a:t>棵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子树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</a:rPr>
              <a:t>与</a:t>
            </a:r>
            <a:r>
              <a:rPr lang="en-US" altLang="zh-CN" sz="2000" dirty="0">
                <a:latin typeface="+mn-ea"/>
              </a:rPr>
              <a:t>/</a:t>
            </a:r>
            <a:r>
              <a:rPr lang="zh-CN" altLang="en-US" sz="2000" dirty="0">
                <a:latin typeface="+mn-ea"/>
              </a:rPr>
              <a:t>或树的</a:t>
            </a:r>
            <a:r>
              <a:rPr lang="zh-CN" altLang="en-US" sz="2000" dirty="0" smtClean="0">
                <a:latin typeface="+mn-ea"/>
              </a:rPr>
              <a:t>启发式</a:t>
            </a:r>
            <a:r>
              <a:rPr lang="zh-CN" altLang="en-US" sz="2000" u="wavyDbl" dirty="0" smtClean="0">
                <a:latin typeface="+mn-ea"/>
              </a:rPr>
              <a:t>搜索</a:t>
            </a:r>
            <a:r>
              <a:rPr lang="zh-CN" altLang="en-US" sz="2000" u="wavyDbl" dirty="0">
                <a:latin typeface="+mn-ea"/>
              </a:rPr>
              <a:t>过程</a:t>
            </a:r>
            <a:r>
              <a:rPr lang="zh-CN" altLang="en-US" sz="2000" dirty="0">
                <a:latin typeface="+mn-ea"/>
              </a:rPr>
              <a:t>就是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</a:rPr>
              <a:t>不断选择</a:t>
            </a:r>
            <a:r>
              <a:rPr lang="zh-CN" altLang="en-US" sz="2000" dirty="0">
                <a:solidFill>
                  <a:srgbClr val="0000FF"/>
                </a:solidFill>
                <a:latin typeface="+mn-ea"/>
              </a:rPr>
              <a:t>、修正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</a:t>
            </a:r>
            <a:r>
              <a:rPr lang="zh-CN" altLang="en-US" sz="2000" dirty="0">
                <a:latin typeface="+mn-ea"/>
              </a:rPr>
              <a:t>的</a:t>
            </a:r>
            <a:r>
              <a:rPr lang="zh-CN" altLang="en-US" sz="2000" dirty="0" smtClean="0">
                <a:latin typeface="+mn-ea"/>
              </a:rPr>
              <a:t>过程。</a:t>
            </a:r>
            <a:endParaRPr lang="en-US" altLang="zh-CN" sz="2000" dirty="0">
              <a:latin typeface="+mn-ea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</a:rPr>
              <a:t>搜索过程</a:t>
            </a:r>
            <a:r>
              <a:rPr lang="zh-CN" altLang="en-US" sz="2000" dirty="0">
                <a:latin typeface="+mn-ea"/>
              </a:rPr>
              <a:t>中，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希望树是</a:t>
            </a:r>
            <a:r>
              <a:rPr lang="zh-CN" altLang="en-US" sz="2400" u="wavyDbl" dirty="0">
                <a:solidFill>
                  <a:srgbClr val="FF0000"/>
                </a:solidFill>
                <a:latin typeface="+mn-ea"/>
              </a:rPr>
              <a:t>不断变化的</a:t>
            </a:r>
            <a:r>
              <a:rPr lang="zh-CN" altLang="en-US" sz="2000" dirty="0" smtClean="0">
                <a:latin typeface="+mn-ea"/>
              </a:rPr>
              <a:t>。</a:t>
            </a:r>
            <a:r>
              <a:rPr lang="en-US" altLang="zh-CN" sz="2000" dirty="0" smtClean="0">
                <a:latin typeface="+mn-ea"/>
              </a:rPr>
              <a:t>(</a:t>
            </a:r>
            <a:r>
              <a:rPr lang="zh-CN" altLang="en-US" sz="2000" dirty="0" smtClean="0">
                <a:latin typeface="+mn-ea"/>
              </a:rPr>
              <a:t>交换方向</a:t>
            </a:r>
            <a:r>
              <a:rPr lang="en-US" altLang="zh-CN" sz="2000" dirty="0" smtClean="0">
                <a:latin typeface="+mn-ea"/>
              </a:rPr>
              <a:t>)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1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990600"/>
            <a:ext cx="392376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或树的启发式搜索过程：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73995" y="1694187"/>
            <a:ext cx="793660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⑴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将初始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表；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求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出希望树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r>
              <a:rPr kumimoji="1" lang="en-US" altLang="zh-CN" sz="1800" dirty="0" smtClean="0">
                <a:latin typeface="+mn-ea"/>
                <a:ea typeface="+mn-ea"/>
              </a:rPr>
              <a:t>(</a:t>
            </a:r>
            <a:r>
              <a:rPr kumimoji="1" lang="zh-CN" altLang="en-US" sz="1800" dirty="0" smtClean="0">
                <a:latin typeface="+mn-ea"/>
                <a:ea typeface="+mn-ea"/>
              </a:rPr>
              <a:t>根据当前节点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代价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h(n)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出以</a:t>
            </a:r>
            <a:r>
              <a:rPr kumimoji="1"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根的希望</a:t>
            </a:r>
            <a:r>
              <a:rPr kumimoji="1"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kumimoji="1"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1800" dirty="0" smtClean="0">
                <a:latin typeface="+mn-ea"/>
                <a:ea typeface="+mn-ea"/>
              </a:rPr>
              <a:t>)</a:t>
            </a: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依次从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OPEN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表中取出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的端节点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放入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CLOSED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表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，记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该节点为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有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三种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不同情况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是终叶节点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</a:rPr>
              <a:t>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不是终叶节点，但可扩展；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□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不是终叶节点，也不可扩展。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038600" y="5259540"/>
            <a:ext cx="4572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倒推，运用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可解</a:t>
            </a:r>
            <a:r>
              <a:rPr lang="en-US" altLang="zh-CN" dirty="0" smtClean="0">
                <a:solidFill>
                  <a:srgbClr val="FF0000"/>
                </a:solidFill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</a:rPr>
              <a:t>不可解</a:t>
            </a:r>
            <a:r>
              <a:rPr lang="zh-CN" altLang="en-US" dirty="0" smtClean="0">
                <a:solidFill>
                  <a:srgbClr val="0000FF"/>
                </a:solidFill>
              </a:rPr>
              <a:t>标记方法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2819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8237" y="1029237"/>
            <a:ext cx="522343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3048" y="1762605"/>
            <a:ext cx="8229600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ts val="3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设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节点为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，要求搜索过程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每次扩展节点时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同时扩展两层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且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000"/>
              </a:lnSpc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一层</a:t>
            </a:r>
            <a:r>
              <a:rPr lang="zh-CN" altLang="en-US" sz="20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间隔方式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进行扩展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（与</a:t>
            </a:r>
            <a:r>
              <a:rPr lang="en-US" altLang="zh-CN" sz="20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交替结构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 S</a:t>
            </a:r>
            <a:r>
              <a:rPr lang="en-US" altLang="zh-CN" sz="200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扩展后，得到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其中，端节点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数字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启发函数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估算出的</a:t>
            </a:r>
            <a:r>
              <a:rPr lang="en-US" altLang="zh-CN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（父子节点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边代价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64500"/>
            <a:ext cx="2937043" cy="1435700"/>
          </a:xfrm>
          <a:prstGeom prst="rect">
            <a:avLst/>
          </a:prstGeom>
        </p:spPr>
      </p:pic>
      <p:sp>
        <p:nvSpPr>
          <p:cNvPr id="34" name="Text Box 33"/>
          <p:cNvSpPr txBox="1">
            <a:spLocks noChangeArrowheads="1"/>
          </p:cNvSpPr>
          <p:nvPr/>
        </p:nvSpPr>
        <p:spPr bwMode="auto">
          <a:xfrm>
            <a:off x="1028124" y="3670352"/>
            <a:ext cx="7257782" cy="151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(B)=3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(C)=</a:t>
            </a:r>
            <a:r>
              <a:rPr lang="en-US" altLang="zh-CN" sz="2000" b="1" dirty="0" smtClean="0">
                <a:ea typeface="宋体" panose="02010600030101010101" pitchFamily="2" charset="-122"/>
              </a:rPr>
              <a:t>3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，</a:t>
            </a:r>
            <a:r>
              <a:rPr lang="en-US" altLang="zh-CN" sz="2000" b="1" i="1" dirty="0" smtClean="0"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ea typeface="宋体" panose="02010600030101010101" pitchFamily="2" charset="-122"/>
              </a:rPr>
              <a:t>(E</a:t>
            </a:r>
            <a:r>
              <a:rPr lang="en-US" altLang="zh-CN" sz="2000" b="1" dirty="0">
                <a:ea typeface="宋体" panose="02010600030101010101" pitchFamily="2" charset="-122"/>
              </a:rPr>
              <a:t>)=3</a:t>
            </a:r>
            <a:r>
              <a:rPr lang="zh-CN" altLang="en-US" sz="2000" b="1" dirty="0"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ea typeface="宋体" panose="02010600030101010101" pitchFamily="2" charset="-122"/>
              </a:rPr>
              <a:t>(F)=2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>
                <a:ea typeface="宋体" panose="02010600030101010101" pitchFamily="2" charset="-122"/>
              </a:rPr>
              <a:t>按照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和代价</a:t>
            </a:r>
            <a:r>
              <a:rPr lang="zh-CN" altLang="en-US" sz="2000" b="1" dirty="0">
                <a:ea typeface="宋体" panose="02010600030101010101" pitchFamily="2" charset="-122"/>
              </a:rPr>
              <a:t>计算得到</a:t>
            </a:r>
            <a:r>
              <a:rPr lang="zh-CN" altLang="en-US" sz="2000" b="1" dirty="0" smtClean="0">
                <a:ea typeface="宋体" panose="02010600030101010101" pitchFamily="2" charset="-122"/>
              </a:rPr>
              <a:t>：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(A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  <a:r>
              <a:rPr lang="zh-CN" altLang="en-US" sz="2000" b="1" dirty="0">
                <a:solidFill>
                  <a:srgbClr val="0000FF"/>
                </a:solidFill>
                <a:ea typeface="宋体" panose="02010600030101010101" pitchFamily="2" charset="-122"/>
              </a:rPr>
              <a:t>，</a:t>
            </a:r>
            <a:r>
              <a:rPr lang="en-US" altLang="zh-CN" sz="2000" b="1" i="1" dirty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(D)=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7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，则</a:t>
            </a:r>
            <a:r>
              <a:rPr lang="en-US" altLang="zh-CN" sz="2000" b="1" i="1" dirty="0" smtClean="0">
                <a:solidFill>
                  <a:srgbClr val="0000FF"/>
                </a:solidFill>
                <a:ea typeface="宋体" panose="02010600030101010101" pitchFamily="2" charset="-122"/>
              </a:rPr>
              <a:t>h</a:t>
            </a:r>
            <a:r>
              <a:rPr lang="en-US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</a:rPr>
              <a:t>(S</a:t>
            </a:r>
            <a:r>
              <a:rPr lang="en-US" altLang="zh-CN" sz="2000" b="1" baseline="-25000" dirty="0" smtClean="0">
                <a:solidFill>
                  <a:srgbClr val="0000FF"/>
                </a:solidFill>
                <a:ea typeface="宋体" panose="02010600030101010101" pitchFamily="2" charset="-122"/>
              </a:rPr>
              <a:t>0</a:t>
            </a:r>
            <a:r>
              <a:rPr lang="en-US" altLang="zh-CN" sz="2000" b="1" dirty="0">
                <a:solidFill>
                  <a:srgbClr val="0000FF"/>
                </a:solidFill>
                <a:ea typeface="宋体" panose="02010600030101010101" pitchFamily="2" charset="-122"/>
              </a:rPr>
              <a:t>)=8</a:t>
            </a:r>
          </a:p>
          <a:p>
            <a:pPr eaLnBrk="1" hangingPunct="1">
              <a:lnSpc>
                <a:spcPct val="150000"/>
              </a:lnSpc>
              <a:spcBef>
                <a:spcPct val="15000"/>
              </a:spcBef>
              <a:spcAft>
                <a:spcPct val="150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此时，</a:t>
            </a:r>
            <a:r>
              <a:rPr lang="en-US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S</a:t>
            </a:r>
            <a:r>
              <a:rPr lang="en-US" altLang="zh-CN" sz="2000" b="1" baseline="-25000" dirty="0" smtClean="0">
                <a:solidFill>
                  <a:srgbClr val="FF0000"/>
                </a:solidFill>
                <a:ea typeface="宋体" panose="02010600030101010101" pitchFamily="2" charset="-122"/>
              </a:rPr>
              <a:t>0</a:t>
            </a:r>
            <a:r>
              <a:rPr lang="zh-CN" altLang="en-US" sz="2000" b="1" dirty="0">
                <a:solidFill>
                  <a:srgbClr val="FF0000"/>
                </a:solidFill>
                <a:ea typeface="宋体" panose="02010600030101010101" pitchFamily="2" charset="-122"/>
              </a:rPr>
              <a:t>的右子树是希望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</a:rPr>
              <a:t>树</a:t>
            </a:r>
            <a:endParaRPr lang="zh-CN" altLang="en-US" sz="20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graphicFrame>
        <p:nvGraphicFramePr>
          <p:cNvPr id="6" name="Object 6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52903108"/>
              </p:ext>
            </p:extLst>
          </p:nvPr>
        </p:nvGraphicFramePr>
        <p:xfrm>
          <a:off x="4457163" y="4832733"/>
          <a:ext cx="2514600" cy="4250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62" name="Equation" r:id="rId4" imgW="1295400" imgH="292100" progId="Equation.DSMT4">
                  <p:embed/>
                </p:oleObj>
              </mc:Choice>
              <mc:Fallback>
                <p:oleObj name="Equation" r:id="rId4" imgW="1295400" imgH="292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7163" y="4832733"/>
                        <a:ext cx="2514600" cy="4250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/>
          <p:cNvGrpSpPr/>
          <p:nvPr/>
        </p:nvGrpSpPr>
        <p:grpSpPr>
          <a:xfrm>
            <a:off x="4038600" y="645721"/>
            <a:ext cx="1981200" cy="277000"/>
            <a:chOff x="3911958" y="743417"/>
            <a:chExt cx="1524000" cy="177256"/>
          </a:xfrm>
        </p:grpSpPr>
        <p:cxnSp>
          <p:nvCxnSpPr>
            <p:cNvPr id="3" name="直接箭头连接符 2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 bwMode="auto">
            <a:xfrm>
              <a:off x="3911958" y="743417"/>
              <a:ext cx="609600" cy="177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>
                  <a:solidFill>
                    <a:srgbClr val="FF0000"/>
                  </a:solidFill>
                </a:rPr>
                <a:t>与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43400" y="190260"/>
            <a:ext cx="1981201" cy="276240"/>
            <a:chOff x="3968402" y="685334"/>
            <a:chExt cx="1467556" cy="260891"/>
          </a:xfrm>
        </p:grpSpPr>
        <p:cxnSp>
          <p:nvCxnSpPr>
            <p:cNvPr id="12" name="直接箭头连接符 11"/>
            <p:cNvCxnSpPr/>
            <p:nvPr/>
          </p:nvCxnSpPr>
          <p:spPr bwMode="auto">
            <a:xfrm>
              <a:off x="4521558" y="838200"/>
              <a:ext cx="9144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3968402" y="685334"/>
              <a:ext cx="553156" cy="2608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或取小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553200" y="187082"/>
            <a:ext cx="1412797" cy="351625"/>
            <a:chOff x="6553200" y="150298"/>
            <a:chExt cx="1412797" cy="351625"/>
          </a:xfrm>
        </p:grpSpPr>
        <p:grpSp>
          <p:nvGrpSpPr>
            <p:cNvPr id="23" name="组合 22"/>
            <p:cNvGrpSpPr/>
            <p:nvPr/>
          </p:nvGrpSpPr>
          <p:grpSpPr>
            <a:xfrm>
              <a:off x="6553200" y="150298"/>
              <a:ext cx="269920" cy="350189"/>
              <a:chOff x="6553200" y="150298"/>
              <a:chExt cx="269920" cy="350189"/>
            </a:xfrm>
          </p:grpSpPr>
          <p:sp>
            <p:nvSpPr>
              <p:cNvPr id="18" name="矩形 17"/>
              <p:cNvSpPr/>
              <p:nvPr/>
            </p:nvSpPr>
            <p:spPr bwMode="auto">
              <a:xfrm>
                <a:off x="6553261" y="150298"/>
                <a:ext cx="15240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19"/>
              <p:cNvCxnSpPr/>
              <p:nvPr/>
            </p:nvCxnSpPr>
            <p:spPr bwMode="auto">
              <a:xfrm flipV="1">
                <a:off x="6553200" y="341536"/>
                <a:ext cx="269920" cy="158951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组合 28"/>
            <p:cNvGrpSpPr/>
            <p:nvPr/>
          </p:nvGrpSpPr>
          <p:grpSpPr>
            <a:xfrm>
              <a:off x="7675662" y="174930"/>
              <a:ext cx="290335" cy="326993"/>
              <a:chOff x="7675662" y="174930"/>
              <a:chExt cx="290335" cy="326993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7813720" y="174930"/>
                <a:ext cx="15227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6" name="直接箭头连接符 25"/>
              <p:cNvCxnSpPr/>
              <p:nvPr/>
            </p:nvCxnSpPr>
            <p:spPr bwMode="auto">
              <a:xfrm flipH="1" flipV="1">
                <a:off x="7675662" y="342973"/>
                <a:ext cx="193598" cy="158950"/>
              </a:xfrm>
              <a:prstGeom prst="straightConnector1">
                <a:avLst/>
              </a:prstGeom>
              <a:ln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9283" y="56053"/>
            <a:ext cx="2030418" cy="992519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577042"/>
            <a:ext cx="2093097" cy="102315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 rot="19517203">
            <a:off x="7328073" y="37912"/>
            <a:ext cx="1026013" cy="18084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77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81507" y="1689080"/>
            <a:ext cx="472869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依次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当前希望树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端节点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对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两层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后，得到与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如图。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旁边的数字是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计算的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节点代价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⑷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右子树求出的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)=12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，由左子树求出的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h(S</a:t>
            </a:r>
            <a:r>
              <a:rPr lang="en-US" altLang="zh-CN" sz="2000" baseline="-25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)=9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。显然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左子树的代价小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因此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当前希望树改为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左子树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1866362"/>
            <a:ext cx="3343141" cy="4077238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867400" y="4267200"/>
            <a:ext cx="900447" cy="276999"/>
            <a:chOff x="5257800" y="5029200"/>
            <a:chExt cx="900447" cy="276999"/>
          </a:xfrm>
        </p:grpSpPr>
        <p:sp>
          <p:nvSpPr>
            <p:cNvPr id="8" name="矩形 7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67600" y="3581400"/>
            <a:ext cx="1384479" cy="599507"/>
            <a:chOff x="7467600" y="3581400"/>
            <a:chExt cx="1384479" cy="599507"/>
          </a:xfrm>
        </p:grpSpPr>
        <p:sp>
          <p:nvSpPr>
            <p:cNvPr id="15" name="矩形 14"/>
            <p:cNvSpPr/>
            <p:nvPr/>
          </p:nvSpPr>
          <p:spPr bwMode="auto">
            <a:xfrm>
              <a:off x="8242479" y="3903908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7467600" y="3581400"/>
              <a:ext cx="762000" cy="43524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8026221" y="2682241"/>
            <a:ext cx="1042116" cy="276999"/>
            <a:chOff x="4077237" y="520387"/>
            <a:chExt cx="1042116" cy="276999"/>
          </a:xfrm>
        </p:grpSpPr>
        <p:sp>
          <p:nvSpPr>
            <p:cNvPr id="21" name="矩形 20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7467600" y="2067088"/>
            <a:ext cx="1042116" cy="276999"/>
            <a:chOff x="4077237" y="520387"/>
            <a:chExt cx="1042116" cy="276999"/>
          </a:xfrm>
        </p:grpSpPr>
        <p:sp>
          <p:nvSpPr>
            <p:cNvPr id="25" name="矩形 24"/>
            <p:cNvSpPr/>
            <p:nvPr/>
          </p:nvSpPr>
          <p:spPr bwMode="auto">
            <a:xfrm>
              <a:off x="4509753" y="520387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dirty="0" smtClean="0">
                  <a:solidFill>
                    <a:srgbClr val="FF0000"/>
                  </a:solidFill>
                </a:rPr>
                <a:t>取小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4077237" y="659959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椭圆 26"/>
          <p:cNvSpPr/>
          <p:nvPr/>
        </p:nvSpPr>
        <p:spPr bwMode="auto">
          <a:xfrm rot="2371277">
            <a:off x="5841159" y="1769853"/>
            <a:ext cx="1216262" cy="2301241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21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⑸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扩展两层，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如图所示：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162869"/>
            <a:ext cx="6324600" cy="2652672"/>
          </a:xfrm>
          <a:prstGeom prst="rect">
            <a:avLst/>
          </a:prstGeom>
        </p:spPr>
      </p:pic>
      <p:sp>
        <p:nvSpPr>
          <p:cNvPr id="6" name="Rectangle 137"/>
          <p:cNvSpPr>
            <a:spLocks noChangeArrowheads="1"/>
          </p:cNvSpPr>
          <p:nvPr/>
        </p:nvSpPr>
        <p:spPr bwMode="auto">
          <a:xfrm>
            <a:off x="677215" y="4808109"/>
            <a:ext cx="7907628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ts val="32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由于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，故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，得节点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也为可解节点，但不能标记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10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为可解节点，须继续扩展。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当前的希望树仍然是左子树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524000" y="3489205"/>
            <a:ext cx="900447" cy="276999"/>
            <a:chOff x="5257800" y="5029200"/>
            <a:chExt cx="900447" cy="276999"/>
          </a:xfrm>
        </p:grpSpPr>
        <p:sp>
          <p:nvSpPr>
            <p:cNvPr id="9" name="矩形 8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0" name="直接箭头连接符 9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971800" y="2975587"/>
            <a:ext cx="900447" cy="276999"/>
            <a:chOff x="5257800" y="5029200"/>
            <a:chExt cx="900447" cy="276999"/>
          </a:xfrm>
        </p:grpSpPr>
        <p:sp>
          <p:nvSpPr>
            <p:cNvPr id="12" name="矩形 11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4343400" y="2483838"/>
            <a:ext cx="900447" cy="276999"/>
            <a:chOff x="5257800" y="5029200"/>
            <a:chExt cx="900447" cy="276999"/>
          </a:xfrm>
        </p:grpSpPr>
        <p:sp>
          <p:nvSpPr>
            <p:cNvPr id="15" name="矩形 14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" name="组合 1"/>
          <p:cNvGrpSpPr/>
          <p:nvPr/>
        </p:nvGrpSpPr>
        <p:grpSpPr>
          <a:xfrm>
            <a:off x="7493358" y="2232413"/>
            <a:ext cx="1041042" cy="276999"/>
            <a:chOff x="6883758" y="1000734"/>
            <a:chExt cx="1041042" cy="276999"/>
          </a:xfrm>
        </p:grpSpPr>
        <p:sp>
          <p:nvSpPr>
            <p:cNvPr id="18" name="矩形 17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9" name="直接箭头连接符 18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368" y="192400"/>
            <a:ext cx="2687690" cy="1370825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 bwMode="auto">
          <a:xfrm>
            <a:off x="660042" y="350829"/>
            <a:ext cx="1295400" cy="2286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089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60042" y="1764405"/>
            <a:ext cx="7924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/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对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层，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的与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2110819"/>
            <a:ext cx="6375042" cy="3087609"/>
          </a:xfrm>
          <a:prstGeom prst="rect">
            <a:avLst/>
          </a:prstGeom>
        </p:spPr>
      </p:pic>
      <p:sp>
        <p:nvSpPr>
          <p:cNvPr id="6" name="Rectangle 184"/>
          <p:cNvSpPr>
            <a:spLocks noChangeArrowheads="1"/>
          </p:cNvSpPr>
          <p:nvPr/>
        </p:nvSpPr>
        <p:spPr bwMode="auto">
          <a:xfrm>
            <a:off x="635358" y="5105400"/>
            <a:ext cx="8051442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调用</a:t>
            </a:r>
            <a:r>
              <a:rPr lang="zh-CN" altLang="en-US" sz="2000" b="1" dirty="0">
                <a:solidFill>
                  <a:srgbClr val="0000FF"/>
                </a:solidFill>
                <a:ea typeface="+mn-ea"/>
                <a:cs typeface="Times New Roman" panose="02020603050405020304" pitchFamily="18" charset="0"/>
              </a:rPr>
              <a:t>可解标记过程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，可标记</a:t>
            </a:r>
            <a:r>
              <a:rPr lang="en-US" altLang="zh-CN" sz="2000" b="1" dirty="0"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为可解节点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，如此得到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了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代价最小的解树</a:t>
            </a:r>
            <a:r>
              <a:rPr lang="zh-CN" altLang="en-US" sz="2000" b="1" dirty="0">
                <a:ea typeface="+mn-ea"/>
                <a:cs typeface="Times New Roman" panose="02020603050405020304" pitchFamily="18" charset="0"/>
              </a:rPr>
              <a:t>。按</a:t>
            </a:r>
            <a:r>
              <a:rPr lang="zh-CN" altLang="en-US" sz="2000" b="1" u="sng" dirty="0">
                <a:ea typeface="+mn-ea"/>
                <a:cs typeface="Times New Roman" panose="02020603050405020304" pitchFamily="18" charset="0"/>
              </a:rPr>
              <a:t>和代价法</a:t>
            </a:r>
            <a:r>
              <a:rPr lang="zh-CN" altLang="en-US" sz="2000" b="1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最优解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的代价为</a:t>
            </a:r>
            <a:r>
              <a:rPr lang="en-US" altLang="zh-CN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15775"/>
            <a:ext cx="3810000" cy="137427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524000" y="3609201"/>
            <a:ext cx="900447" cy="276999"/>
            <a:chOff x="5257800" y="5029200"/>
            <a:chExt cx="900447" cy="276999"/>
          </a:xfrm>
        </p:grpSpPr>
        <p:sp>
          <p:nvSpPr>
            <p:cNvPr id="11" name="矩形 10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>
            <a:off x="2971800" y="3050043"/>
            <a:ext cx="900447" cy="276999"/>
            <a:chOff x="5257800" y="5029200"/>
            <a:chExt cx="900447" cy="276999"/>
          </a:xfrm>
        </p:grpSpPr>
        <p:sp>
          <p:nvSpPr>
            <p:cNvPr id="14" name="矩形 13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4343400" y="2509596"/>
            <a:ext cx="900447" cy="276999"/>
            <a:chOff x="5257800" y="5029200"/>
            <a:chExt cx="900447" cy="276999"/>
          </a:xfrm>
        </p:grpSpPr>
        <p:sp>
          <p:nvSpPr>
            <p:cNvPr id="17" name="矩形 16"/>
            <p:cNvSpPr/>
            <p:nvPr/>
          </p:nvSpPr>
          <p:spPr bwMode="auto">
            <a:xfrm>
              <a:off x="5257800" y="5029200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求和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5777247" y="5194530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7493358" y="2206655"/>
            <a:ext cx="1041042" cy="276999"/>
            <a:chOff x="6883758" y="1000734"/>
            <a:chExt cx="1041042" cy="276999"/>
          </a:xfrm>
        </p:grpSpPr>
        <p:sp>
          <p:nvSpPr>
            <p:cNvPr id="20" name="矩形 19"/>
            <p:cNvSpPr/>
            <p:nvPr/>
          </p:nvSpPr>
          <p:spPr bwMode="auto">
            <a:xfrm>
              <a:off x="7315200" y="1000734"/>
              <a:ext cx="6096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取小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>
              <a:off x="6883758" y="1140306"/>
              <a:ext cx="381000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non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" name="直接箭头连接符 2"/>
          <p:cNvCxnSpPr/>
          <p:nvPr/>
        </p:nvCxnSpPr>
        <p:spPr bwMode="auto">
          <a:xfrm>
            <a:off x="3352800" y="381000"/>
            <a:ext cx="1510047" cy="152400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2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726" y="1676400"/>
            <a:ext cx="8232474" cy="4495800"/>
          </a:xfrm>
        </p:spPr>
        <p:txBody>
          <a:bodyPr lIns="0" tIns="0" rIns="0" bIns="0"/>
          <a:lstStyle/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将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，建立当前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仅包含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的图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9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检查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表是否为空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，若为空，则问题无解，失败退出；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若不为空，即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第一个节点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取出放入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已扩展节点表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并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该节点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考查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是否为目标节点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。若是，即得到解，成功退出。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                                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即为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en-US" altLang="zh-CN" sz="18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1800" b="1" u="wavyHeavy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1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的路径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回溯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若不是，则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生成一组子节点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。将其中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不是节点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先辈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那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部分子节点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记入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，并将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这组子节点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作为节点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加入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71500" indent="-571500" eaLnBrk="1" hangingPunct="1">
              <a:lnSpc>
                <a:spcPts val="3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图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中呈现出来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4819" name="Rectangle 5"/>
          <p:cNvSpPr>
            <a:spLocks noChangeArrowheads="1"/>
          </p:cNvSpPr>
          <p:nvPr/>
        </p:nvSpPr>
        <p:spPr bwMode="auto">
          <a:xfrm>
            <a:off x="658641" y="1092798"/>
            <a:ext cx="3124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>
                <a:solidFill>
                  <a:schemeClr val="tx2"/>
                </a:solidFill>
              </a:rPr>
              <a:t>图搜索的一般过程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3610703" y="3174798"/>
            <a:ext cx="5095875" cy="277812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n:=FIRST(OPEN),REMOVE(n,OPEN),</a:t>
            </a:r>
            <a:r>
              <a:rPr lang="en-US" altLang="zh-CN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ADD(n,CLOSED)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1081089" y="4094007"/>
            <a:ext cx="3338512" cy="276999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 GOAL(n) THEN EXIT(SUCCESS)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4572000" y="628650"/>
            <a:ext cx="4029075" cy="277813"/>
            <a:chOff x="4572000" y="609600"/>
            <a:chExt cx="4028934" cy="277000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609600"/>
              <a:ext cx="914368" cy="277000"/>
            </a:xfrm>
            <a:prstGeom prst="rect">
              <a:avLst/>
            </a:prstGeom>
            <a:noFill/>
            <a:ln>
              <a:prstDash val="soli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OPEN:=S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endParaRPr lang="zh-CN" altLang="en-US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5862593" y="609600"/>
              <a:ext cx="2738341" cy="277000"/>
            </a:xfrm>
            <a:prstGeom prst="rect">
              <a:avLst/>
            </a:prstGeom>
            <a:noFill/>
            <a:ln>
              <a:prstDash val="soli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仅有根节点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G=G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zh-CN" altLang="en-US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；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G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=S</a:t>
              </a:r>
              <a:r>
                <a:rPr lang="en-US" altLang="zh-CN" sz="1800" baseline="-100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0</a:t>
              </a:r>
            </a:p>
          </p:txBody>
        </p:sp>
      </p:grpSp>
      <p:sp>
        <p:nvSpPr>
          <p:cNvPr id="13" name="矩形 12"/>
          <p:cNvSpPr/>
          <p:nvPr/>
        </p:nvSpPr>
        <p:spPr bwMode="auto">
          <a:xfrm>
            <a:off x="4572000" y="1009650"/>
            <a:ext cx="4029075" cy="285750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LOOP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IF(OPEN)=( )THEN EXIT(FAIL)</a:t>
            </a:r>
            <a:endParaRPr lang="zh-CN" altLang="en-US" sz="1800" baseline="-100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矩形 10"/>
          <p:cNvSpPr/>
          <p:nvPr/>
        </p:nvSpPr>
        <p:spPr bwMode="auto">
          <a:xfrm>
            <a:off x="3810000" y="5396247"/>
            <a:ext cx="3490913" cy="277812"/>
          </a:xfrm>
          <a:prstGeom prst="rect">
            <a:avLst/>
          </a:prstGeom>
          <a:noFill/>
          <a:ln>
            <a:prstDash val="solid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EXPAND(n)→M(m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；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G:=ADD(m</a:t>
            </a:r>
            <a:r>
              <a:rPr lang="en-US" altLang="zh-CN" sz="1800" baseline="-10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</a:t>
            </a: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,G)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4" name="线形标注 1(带强调线) 13"/>
          <p:cNvSpPr/>
          <p:nvPr/>
        </p:nvSpPr>
        <p:spPr bwMode="auto">
          <a:xfrm>
            <a:off x="5257800" y="5879275"/>
            <a:ext cx="3276600" cy="553998"/>
          </a:xfrm>
          <a:prstGeom prst="accentCallout1">
            <a:avLst>
              <a:gd name="adj1" fmla="val 33531"/>
              <a:gd name="adj2" fmla="val 101688"/>
              <a:gd name="adj3" fmla="val -176832"/>
              <a:gd name="adj4" fmla="val 81985"/>
            </a:avLst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未在</a:t>
            </a:r>
            <a:r>
              <a:rPr lang="zh-CN" altLang="en-US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8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8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上层节点中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过</a:t>
            </a:r>
            <a:endParaRPr lang="en-US" altLang="zh-CN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18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过，不重复生成。</a:t>
            </a:r>
            <a:endParaRPr lang="zh-CN" altLang="en-US" sz="18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3" grpId="0" animBg="1"/>
      <p:bldP spid="11" grpId="0" animBg="1"/>
      <p:bldP spid="14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14400"/>
            <a:ext cx="3962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3.4.5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博弈树的启发式搜索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29373"/>
            <a:ext cx="8001000" cy="3452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latin typeface="+mn-ea"/>
                <a:ea typeface="+mn-ea"/>
              </a:rPr>
              <a:t>人类下棋的思考方式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本质是一种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试探性</a:t>
            </a:r>
            <a:r>
              <a:rPr lang="zh-CN" altLang="en-US" sz="2000" dirty="0" smtClean="0">
                <a:latin typeface="+mn-ea"/>
                <a:ea typeface="+mn-ea"/>
              </a:rPr>
              <a:t>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latin typeface="+mn-ea"/>
                <a:ea typeface="+mn-ea"/>
              </a:rPr>
              <a:t>选择走一步</a:t>
            </a:r>
            <a:r>
              <a:rPr lang="zh-CN" altLang="en-US" sz="2000" dirty="0">
                <a:latin typeface="+mn-ea"/>
                <a:ea typeface="+mn-ea"/>
              </a:rPr>
              <a:t>后</a:t>
            </a:r>
            <a:r>
              <a:rPr lang="zh-CN" altLang="en-US" sz="2000" dirty="0" smtClean="0">
                <a:latin typeface="+mn-ea"/>
                <a:ea typeface="+mn-ea"/>
              </a:rPr>
              <a:t>，就会考虑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wavyDbl" dirty="0" smtClean="0">
                <a:solidFill>
                  <a:schemeClr val="tx1"/>
                </a:solidFill>
                <a:latin typeface="+mn-ea"/>
                <a:ea typeface="+mn-ea"/>
              </a:rPr>
              <a:t>可能有哪些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应对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甲方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再根据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乙方</a:t>
            </a:r>
            <a:r>
              <a:rPr lang="zh-CN" altLang="en-US" sz="2000" u="wavyDbl" dirty="0" smtClean="0">
                <a:solidFill>
                  <a:schemeClr val="tx1"/>
                </a:solidFill>
                <a:latin typeface="+mn-ea"/>
                <a:ea typeface="+mn-ea"/>
              </a:rPr>
              <a:t>每一种可能的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应对方法</a:t>
            </a:r>
            <a:r>
              <a:rPr lang="zh-CN" altLang="en-US" sz="2000" dirty="0" smtClean="0">
                <a:latin typeface="+mn-ea"/>
                <a:ea typeface="+mn-ea"/>
              </a:rPr>
              <a:t>，看是否有好的对应方法；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715963" lvl="1" indent="-273050" eaLnBrk="1" hangingPunct="1"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+mn-ea"/>
                <a:ea typeface="+mn-ea"/>
              </a:rPr>
              <a:t>此过程继续，直到若干步以后，找到一个满意的走法为止。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 smtClean="0">
                <a:latin typeface="+mn-ea"/>
                <a:ea typeface="+mn-ea"/>
              </a:rPr>
              <a:t>---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极大极小</a:t>
            </a:r>
            <a:r>
              <a:rPr lang="zh-CN" altLang="en-US" sz="2400" dirty="0" smtClean="0">
                <a:latin typeface="+mn-ea"/>
                <a:ea typeface="+mn-ea"/>
              </a:rPr>
              <a:t>搜索方法，即是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对这个思维过程的模拟</a:t>
            </a:r>
            <a:r>
              <a:rPr lang="zh-CN" altLang="en-US" sz="2400" dirty="0" smtClean="0">
                <a:latin typeface="+mn-ea"/>
                <a:ea typeface="+mn-ea"/>
              </a:rPr>
              <a:t>。</a:t>
            </a:r>
            <a:endParaRPr lang="en-US" altLang="zh-CN" sz="2400" dirty="0" smtClean="0">
              <a:latin typeface="+mn-ea"/>
              <a:ea typeface="+mn-ea"/>
            </a:endParaRPr>
          </a:p>
          <a:p>
            <a:pPr marL="0" lvl="1" eaLnBrk="1" hangingPunct="1">
              <a:lnSpc>
                <a:spcPts val="3200"/>
              </a:lnSpc>
              <a:buClr>
                <a:srgbClr val="FF0000"/>
              </a:buClr>
            </a:pPr>
            <a:r>
              <a:rPr lang="en-US" altLang="zh-CN" sz="2400" dirty="0">
                <a:latin typeface="+mn-ea"/>
                <a:ea typeface="+mn-ea"/>
              </a:rPr>
              <a:t> </a:t>
            </a:r>
            <a:r>
              <a:rPr lang="en-US" altLang="zh-CN" sz="2400" dirty="0" smtClean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一种在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有限搜索范围内</a:t>
            </a:r>
            <a:r>
              <a:rPr lang="zh-CN" altLang="en-US" sz="2000" dirty="0" smtClean="0">
                <a:latin typeface="+mn-ea"/>
                <a:ea typeface="+mn-ea"/>
              </a:rPr>
              <a:t>，进行求解的方法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3069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09600" y="1633984"/>
            <a:ext cx="7924800" cy="4385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博弈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对抗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</a:pPr>
            <a:r>
              <a:rPr lang="zh-CN" altLang="en-US" sz="2000" dirty="0" smtClean="0"/>
              <a:t>    一类</a:t>
            </a:r>
            <a:r>
              <a:rPr lang="zh-CN" altLang="en-US" sz="2000" dirty="0"/>
              <a:t>具有智能行为的</a:t>
            </a:r>
            <a:r>
              <a:rPr lang="zh-CN" altLang="en-US" sz="2000" u="wavyDbl" dirty="0"/>
              <a:t>竞争</a:t>
            </a:r>
            <a:r>
              <a:rPr lang="zh-CN" altLang="en-US" sz="2000" u="wavyDbl" dirty="0" smtClean="0"/>
              <a:t>活动</a:t>
            </a:r>
            <a:r>
              <a:rPr lang="zh-CN" altLang="en-US" sz="2000" dirty="0" smtClean="0"/>
              <a:t>。（下棋、沙盘推演</a:t>
            </a:r>
            <a:r>
              <a:rPr lang="en-US" altLang="zh-CN" sz="2000" dirty="0" smtClean="0"/>
              <a:t>…</a:t>
            </a:r>
            <a:r>
              <a:rPr lang="zh-CN" altLang="en-US" sz="2000" dirty="0" smtClean="0"/>
              <a:t>）</a:t>
            </a:r>
            <a:endParaRPr lang="en-US" altLang="zh-CN" sz="2000" dirty="0" smtClean="0"/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博弈类型</a:t>
            </a:r>
            <a:endParaRPr kumimoji="1" lang="en-US" altLang="zh-CN" sz="2400" dirty="0" smtClean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30238" lvl="1" indent="-182563" eaLnBrk="1" hangingPunct="1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双人完备信息博弈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两位</a:t>
            </a:r>
            <a:r>
              <a:rPr lang="zh-CN" altLang="en-US" sz="2000" dirty="0" smtClean="0"/>
              <a:t>选手对弈，</a:t>
            </a:r>
            <a:r>
              <a:rPr lang="zh-CN" altLang="en-US" sz="2000" dirty="0"/>
              <a:t>轮流走步，每一方</a:t>
            </a:r>
            <a:r>
              <a:rPr lang="zh-CN" altLang="en-US" sz="2000" dirty="0">
                <a:solidFill>
                  <a:srgbClr val="0000FF"/>
                </a:solidFill>
              </a:rPr>
              <a:t>不仅</a:t>
            </a:r>
            <a:r>
              <a:rPr lang="zh-CN" altLang="en-US" sz="2000" dirty="0" smtClean="0">
                <a:solidFill>
                  <a:srgbClr val="0000FF"/>
                </a:solidFill>
              </a:rPr>
              <a:t>知道 </a:t>
            </a:r>
            <a:endParaRPr lang="en-US" altLang="zh-CN" sz="2000" dirty="0" smtClean="0">
              <a:solidFill>
                <a:srgbClr val="0000FF"/>
              </a:solidFill>
            </a:endParaRPr>
          </a:p>
          <a:p>
            <a:pPr marL="0" lvl="1" eaLnBrk="1" hangingPunct="1"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</a:t>
            </a:r>
            <a:r>
              <a:rPr lang="en-US" altLang="zh-CN" sz="1800" dirty="0" smtClean="0"/>
              <a:t>     </a:t>
            </a:r>
            <a:r>
              <a:rPr lang="zh-CN" altLang="en-US" sz="2000" u="wavyDbl" dirty="0" smtClean="0"/>
              <a:t>对方</a:t>
            </a:r>
            <a:r>
              <a:rPr lang="zh-CN" altLang="en-US" sz="2000" u="wavyDbl" dirty="0"/>
              <a:t>已经走过的棋步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而且还能估计出</a:t>
            </a:r>
            <a:r>
              <a:rPr lang="zh-CN" altLang="en-US" sz="2000" u="wavyDbl" dirty="0"/>
              <a:t>对方</a:t>
            </a:r>
            <a:r>
              <a:rPr lang="zh-CN" altLang="en-US" sz="2000" u="wavyDbl" dirty="0" smtClean="0"/>
              <a:t>未来可能的走步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机遇性博弈</a:t>
            </a:r>
            <a:r>
              <a:rPr kumimoji="1"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/>
              <a:t>存在</a:t>
            </a:r>
            <a:r>
              <a:rPr lang="zh-CN" altLang="en-US" sz="2000" dirty="0">
                <a:solidFill>
                  <a:srgbClr val="0000FF"/>
                </a:solidFill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</a:rPr>
              <a:t>预测性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随机性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的博弈。（掷硬币）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en-US" sz="2000" dirty="0" smtClean="0">
                <a:latin typeface="+mn-ea"/>
                <a:ea typeface="+mn-ea"/>
              </a:rPr>
              <a:t>：自己走步时，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只需考虑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对自己最有利的</a:t>
            </a:r>
            <a:r>
              <a:rPr lang="zh-CN" altLang="en-US" sz="2000" dirty="0" smtClean="0">
                <a:solidFill>
                  <a:schemeClr val="tx1"/>
                </a:solidFill>
                <a:latin typeface="+mn-ea"/>
                <a:ea typeface="+mn-ea"/>
              </a:rPr>
              <a:t>那一步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2000" dirty="0" smtClean="0">
                <a:latin typeface="+mn-ea"/>
                <a:ea typeface="+mn-ea"/>
              </a:rPr>
              <a:t>：对方走步时，</a:t>
            </a:r>
            <a:r>
              <a:rPr lang="zh-CN" altLang="en-US" sz="2000" u="wavyHeavy" dirty="0" smtClean="0">
                <a:solidFill>
                  <a:srgbClr val="0000FF"/>
                </a:solidFill>
                <a:latin typeface="+mn-ea"/>
                <a:ea typeface="+mn-ea"/>
              </a:rPr>
              <a:t>应考查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对方所有可能的</a:t>
            </a:r>
            <a:r>
              <a:rPr lang="zh-CN" altLang="en-US" sz="2000" dirty="0" smtClean="0">
                <a:latin typeface="+mn-ea"/>
                <a:ea typeface="+mn-ea"/>
              </a:rPr>
              <a:t>走步。</a:t>
            </a:r>
            <a:endParaRPr lang="en-US" altLang="zh-CN" sz="2000" dirty="0">
              <a:latin typeface="+mn-ea"/>
              <a:ea typeface="+mn-ea"/>
            </a:endParaRPr>
          </a:p>
          <a:p>
            <a:pPr marL="630238" lvl="1" indent="-182563" eaLnBrk="1" hangingPunct="1">
              <a:lnSpc>
                <a:spcPct val="1500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双方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ea typeface="+mn-ea"/>
              </a:rPr>
              <a:t>轮流走步</a:t>
            </a:r>
            <a:r>
              <a:rPr lang="zh-CN" altLang="en-US" sz="2000" dirty="0" smtClean="0">
                <a:latin typeface="+mn-ea"/>
                <a:ea typeface="+mn-ea"/>
              </a:rPr>
              <a:t>，博弈树</a:t>
            </a:r>
            <a:r>
              <a:rPr lang="zh-CN" altLang="en-US" sz="2000" dirty="0">
                <a:latin typeface="+mn-ea"/>
                <a:ea typeface="+mn-ea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呈现出严格的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“与</a:t>
            </a: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或”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ea typeface="+mn-ea"/>
              </a:rPr>
              <a:t>交替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层次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304800"/>
            <a:ext cx="2070099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4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810605"/>
            <a:ext cx="7924800" cy="23803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图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，所得到的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000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博弈树</a:t>
            </a:r>
            <a:r>
              <a:rPr lang="zh-CN" altLang="en-US" sz="20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8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双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人完备信息博弈中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，通常将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对弈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选手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分别记为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即，博弈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树中，下一步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该</a:t>
            </a:r>
            <a:r>
              <a:rPr lang="en-US" altLang="zh-CN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走步的节点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58368" y="1071816"/>
            <a:ext cx="10668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</a:t>
            </a:r>
          </a:p>
        </p:txBody>
      </p:sp>
    </p:spTree>
    <p:extLst>
      <p:ext uri="{BB962C8B-B14F-4D97-AF65-F5344CB8AC3E}">
        <p14:creationId xmlns:p14="http://schemas.microsoft.com/office/powerpoint/2010/main" val="367237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58368" y="1045464"/>
            <a:ext cx="19050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博弈树特点：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30131" y="1724909"/>
            <a:ext cx="7904270" cy="2816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⑴ 博弈树的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⑵ 博弈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树中的“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节点、“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400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逐层交替出现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⑶ 整个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博弈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始终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站在某一方的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立场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⑷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能使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自己获胜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相应节点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即是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而所有</a:t>
            </a:r>
            <a:r>
              <a:rPr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对方获胜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终局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519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40534" y="1064126"/>
            <a:ext cx="3626665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：一子棋游戏（井字棋）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09600" y="1782507"/>
            <a:ext cx="8038564" cy="1185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如图三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行三列的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棋盘，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两个棋手轮流走步，每个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棋手先后在空格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上摆一个自己的棋子，谁先使自己的棋子成三子一线为赢。设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标记，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的棋子用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，规定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446762"/>
            <a:ext cx="1203053" cy="1745695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107" y="3317972"/>
            <a:ext cx="1230872" cy="1872781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30722" y="3276600"/>
            <a:ext cx="1752600" cy="1828800"/>
            <a:chOff x="5930722" y="3505200"/>
            <a:chExt cx="1752600" cy="1828800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0722" y="3505200"/>
              <a:ext cx="1600200" cy="1828800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 bwMode="auto">
            <a:xfrm>
              <a:off x="7378522" y="4800600"/>
              <a:ext cx="3048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8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858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48237" y="1794649"/>
            <a:ext cx="8038564" cy="3005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lvl="1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此问题的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状态空间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共有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9!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个节点，即使除去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同构棋局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，仍是一个较大数字，因而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盲目搜索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效率较低，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须考虑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启发式搜索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，这里主要就是采用“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kumimoji="1" lang="en-US" altLang="zh-CN" sz="2400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kumimoji="1" lang="zh-CN" altLang="en-US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将棋局的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整行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整列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整条对角线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称为“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赢线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ts val="32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一条赢线上只有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方的棋子，而没有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en-US" altLang="zh-CN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方的棋子，则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该条赢线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就称为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×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○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kumimoji="1"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的赢线。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622730" y="372782"/>
            <a:ext cx="6151845" cy="998818"/>
            <a:chOff x="1622730" y="372782"/>
            <a:chExt cx="6151845" cy="998818"/>
          </a:xfrm>
        </p:grpSpPr>
        <p:grpSp>
          <p:nvGrpSpPr>
            <p:cNvPr id="25" name="组合 24"/>
            <p:cNvGrpSpPr/>
            <p:nvPr/>
          </p:nvGrpSpPr>
          <p:grpSpPr>
            <a:xfrm>
              <a:off x="2871599" y="457199"/>
              <a:ext cx="1074356" cy="914401"/>
              <a:chOff x="1364044" y="359097"/>
              <a:chExt cx="1074356" cy="914401"/>
            </a:xfrm>
          </p:grpSpPr>
          <p:cxnSp>
            <p:nvCxnSpPr>
              <p:cNvPr id="26" name="直接连接符 25"/>
              <p:cNvCxnSpPr/>
              <p:nvPr/>
            </p:nvCxnSpPr>
            <p:spPr bwMode="auto">
              <a:xfrm flipH="1">
                <a:off x="187974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 bwMode="auto">
              <a:xfrm flipH="1">
                <a:off x="2199658" y="359097"/>
                <a:ext cx="825" cy="9144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 bwMode="auto">
              <a:xfrm>
                <a:off x="1364044" y="84335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 bwMode="auto">
              <a:xfrm>
                <a:off x="1371600" y="1147929"/>
                <a:ext cx="106680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 bwMode="auto">
              <a:xfrm flipV="1">
                <a:off x="1371600" y="394298"/>
                <a:ext cx="1029575" cy="8792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组合 49"/>
            <p:cNvGrpSpPr/>
            <p:nvPr/>
          </p:nvGrpSpPr>
          <p:grpSpPr>
            <a:xfrm>
              <a:off x="5356192" y="453344"/>
              <a:ext cx="1044608" cy="918255"/>
              <a:chOff x="2882721" y="355242"/>
              <a:chExt cx="1044608" cy="918255"/>
            </a:xfrm>
          </p:grpSpPr>
          <p:cxnSp>
            <p:nvCxnSpPr>
              <p:cNvPr id="51" name="直接连接符 50"/>
              <p:cNvCxnSpPr/>
              <p:nvPr/>
            </p:nvCxnSpPr>
            <p:spPr bwMode="auto">
              <a:xfrm>
                <a:off x="3086203" y="359097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直接连接符 51"/>
              <p:cNvCxnSpPr/>
              <p:nvPr/>
            </p:nvCxnSpPr>
            <p:spPr bwMode="auto">
              <a:xfrm>
                <a:off x="3721995" y="355242"/>
                <a:ext cx="0" cy="91440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直接连接符 52"/>
              <p:cNvCxnSpPr/>
              <p:nvPr/>
            </p:nvCxnSpPr>
            <p:spPr bwMode="auto">
              <a:xfrm>
                <a:off x="2882721" y="531678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/>
              <p:cNvCxnSpPr/>
              <p:nvPr/>
            </p:nvCxnSpPr>
            <p:spPr bwMode="auto">
              <a:xfrm>
                <a:off x="2904911" y="1163625"/>
                <a:ext cx="1022418" cy="0"/>
              </a:xfrm>
              <a:prstGeom prst="line">
                <a:avLst/>
              </a:prstGeom>
              <a:ln>
                <a:solidFill>
                  <a:srgbClr val="33CC33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组合 4"/>
            <p:cNvGrpSpPr/>
            <p:nvPr/>
          </p:nvGrpSpPr>
          <p:grpSpPr>
            <a:xfrm>
              <a:off x="1622730" y="372782"/>
              <a:ext cx="6151845" cy="888945"/>
              <a:chOff x="1622730" y="372782"/>
              <a:chExt cx="6151845" cy="888945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2975790" y="532158"/>
                <a:ext cx="3317251" cy="729569"/>
                <a:chOff x="3373235" y="434056"/>
                <a:chExt cx="3317251" cy="729569"/>
              </a:xfrm>
            </p:grpSpPr>
            <p:grpSp>
              <p:nvGrpSpPr>
                <p:cNvPr id="32" name="Group 19"/>
                <p:cNvGrpSpPr>
                  <a:grpSpLocks/>
                </p:cNvGrpSpPr>
                <p:nvPr/>
              </p:nvGrpSpPr>
              <p:grpSpPr bwMode="auto">
                <a:xfrm>
                  <a:off x="3373235" y="449250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42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3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5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46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47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8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9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  <p:grpSp>
              <p:nvGrpSpPr>
                <p:cNvPr id="33" name="Group 19"/>
                <p:cNvGrpSpPr>
                  <a:grpSpLocks/>
                </p:cNvGrpSpPr>
                <p:nvPr/>
              </p:nvGrpSpPr>
              <p:grpSpPr bwMode="auto">
                <a:xfrm>
                  <a:off x="5850697" y="434056"/>
                  <a:ext cx="839789" cy="714375"/>
                  <a:chOff x="998" y="1480"/>
                  <a:chExt cx="672" cy="624"/>
                </a:xfrm>
              </p:grpSpPr>
              <p:sp>
                <p:nvSpPr>
                  <p:cNvPr id="34" name="Line 20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672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5" name="Line 21"/>
                  <p:cNvSpPr>
                    <a:spLocks noChangeShapeType="1"/>
                  </p:cNvSpPr>
                  <p:nvPr/>
                </p:nvSpPr>
                <p:spPr bwMode="auto">
                  <a:xfrm>
                    <a:off x="998" y="1960"/>
                    <a:ext cx="672" cy="0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6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1190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7" name="Line 23"/>
                  <p:cNvSpPr>
                    <a:spLocks noChangeShapeType="1"/>
                  </p:cNvSpPr>
                  <p:nvPr/>
                </p:nvSpPr>
                <p:spPr bwMode="auto">
                  <a:xfrm>
                    <a:off x="1478" y="1528"/>
                    <a:ext cx="0" cy="576"/>
                  </a:xfrm>
                  <a:prstGeom prst="lin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  <p:sp>
                <p:nvSpPr>
                  <p:cNvPr id="38" name="Oval 24"/>
                  <p:cNvSpPr>
                    <a:spLocks noChangeArrowheads="1"/>
                  </p:cNvSpPr>
                  <p:nvPr/>
                </p:nvSpPr>
                <p:spPr bwMode="auto">
                  <a:xfrm>
                    <a:off x="998" y="1480"/>
                    <a:ext cx="144" cy="144"/>
                  </a:xfrm>
                  <a:prstGeom prst="ellipse">
                    <a:avLst/>
                  </a:prstGeom>
                  <a:noFill/>
                  <a:ln w="25400">
                    <a:solidFill>
                      <a:srgbClr val="0000CC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1pPr>
                    <a:lvl2pPr marL="742950" indent="-28575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2pPr>
                    <a:lvl3pPr marL="11430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3pPr>
                    <a:lvl4pPr marL="16002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4pPr>
                    <a:lvl5pPr marL="2057400" indent="-228600"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Times New Roman" panose="02020603050405020304" pitchFamily="18" charset="0"/>
                      </a:defRPr>
                    </a:lvl9pPr>
                  </a:lstStyle>
                  <a:p>
                    <a:pPr eaLnBrk="1" hangingPunct="1"/>
                    <a:endParaRPr lang="zh-CN" altLang="en-US">
                      <a:ea typeface="宋体" panose="02010600030101010101" pitchFamily="2" charset="-122"/>
                    </a:endParaRPr>
                  </a:p>
                </p:txBody>
              </p:sp>
              <p:grpSp>
                <p:nvGrpSpPr>
                  <p:cNvPr id="39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1265" y="1768"/>
                    <a:ext cx="165" cy="144"/>
                    <a:chOff x="2811" y="2688"/>
                    <a:chExt cx="165" cy="144"/>
                  </a:xfrm>
                </p:grpSpPr>
                <p:sp>
                  <p:nvSpPr>
                    <p:cNvPr id="40" name="Line 26"/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2811" y="2688"/>
                      <a:ext cx="144" cy="144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41" name="Line 27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11" y="2688"/>
                      <a:ext cx="165" cy="135"/>
                    </a:xfrm>
                    <a:prstGeom prst="line">
                      <a:avLst/>
                    </a:prstGeom>
                    <a:noFill/>
                    <a:ln w="25400">
                      <a:solidFill>
                        <a:srgbClr val="0000CC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sp>
            <p:nvSpPr>
              <p:cNvPr id="2" name="矩形 1"/>
              <p:cNvSpPr/>
              <p:nvPr/>
            </p:nvSpPr>
            <p:spPr bwMode="auto">
              <a:xfrm>
                <a:off x="1622730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×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5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 bwMode="auto">
              <a:xfrm>
                <a:off x="6555375" y="372782"/>
                <a:ext cx="1219200" cy="6155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○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方赢线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2000" dirty="0"/>
                  <a:t>4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12780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4"/>
              <p:cNvSpPr txBox="1">
                <a:spLocks noChangeArrowheads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由此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，可定义“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”的估价函数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为：</a:t>
                </a:r>
                <a:endPara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非终局节点</a:t>
                </a:r>
                <a:r>
                  <a:rPr lang="zh-CN" altLang="en-US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-○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方的赢线数。（①）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⑵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和局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。（②，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0-0=0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⑶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方取胜的终局节点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。（③）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lvl="1" eaLnBrk="1" hangingPunct="1">
                  <a:lnSpc>
                    <a:spcPct val="150000"/>
                  </a:lnSpc>
                  <a:buClr>
                    <a:srgbClr val="FF0000"/>
                  </a:buClr>
                </a:pPr>
                <a:r>
                  <a:rPr lang="zh-CN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⑷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方失败的终局节点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，则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-∞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。（④）</a:t>
                </a:r>
                <a:endParaRPr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利用以上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kumimoji="1"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定义，即可计算出“</a:t>
                </a:r>
                <a:r>
                  <a:rPr kumimoji="1" lang="en-US" altLang="zh-CN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×</a:t>
                </a:r>
                <a:r>
                  <a:rPr kumimoji="1"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方</a:t>
                </a:r>
                <a:r>
                  <a:rPr kumimoji="1" lang="zh-CN" altLang="en-US" sz="2000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u="wavyDbl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每一个棋局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估价函数值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宋体" panose="02010600030101010101" pitchFamily="2" charset="-122"/>
                  <a:ea typeface="+mn-ea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若用“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○方</a:t>
                </a:r>
                <a:r>
                  <a:rPr lang="zh-CN" altLang="en-US" sz="2000" dirty="0" smtClean="0">
                    <a:latin typeface="宋体" panose="02010600030101010101" pitchFamily="2" charset="-122"/>
                    <a:ea typeface="+mn-ea"/>
                    <a:cs typeface="Times New Roman" panose="02020603050405020304" pitchFamily="18" charset="0"/>
                  </a:rPr>
                  <a:t>”立场分析同一个棋局的估价，必然有：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○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  <m:r>
                      <a:rPr kumimoji="1" lang="en-US" altLang="zh-CN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sub>
                    </m:sSub>
                    <m:d>
                      <m:dPr>
                        <m:ctrlP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kumimoji="1"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e>
                    </m:d>
                  </m:oMath>
                </a14:m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lvl="1" indent="-342900" eaLnBrk="1" hangingPunct="1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ü"/>
                </a:pP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每次扩展深度为“</a:t>
                </a:r>
                <a:r>
                  <a:rPr kumimoji="1"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2</a:t>
                </a:r>
                <a:r>
                  <a:rPr kumimoji="1"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”</a:t>
                </a:r>
                <a:r>
                  <a:rPr kumimoji="1" lang="zh-CN" altLang="en-US" sz="2000" dirty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kumimoji="1" lang="en-US" altLang="zh-CN" sz="2000" dirty="0" smtClean="0">
                  <a:latin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Rectangl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358" y="1700748"/>
                <a:ext cx="8229600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1852" r="-1481" b="-225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2973426" y="152400"/>
            <a:ext cx="5560974" cy="1381762"/>
            <a:chOff x="787470" y="143076"/>
            <a:chExt cx="5560974" cy="1381762"/>
          </a:xfrm>
        </p:grpSpPr>
        <p:pic>
          <p:nvPicPr>
            <p:cNvPr id="38" name="图片 3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470" y="187087"/>
              <a:ext cx="1118144" cy="976085"/>
            </a:xfrm>
            <a:prstGeom prst="rect">
              <a:avLst/>
            </a:prstGeom>
          </p:spPr>
        </p:pic>
        <p:sp>
          <p:nvSpPr>
            <p:cNvPr id="39" name="矩形 38"/>
            <p:cNvSpPr/>
            <p:nvPr/>
          </p:nvSpPr>
          <p:spPr bwMode="auto">
            <a:xfrm>
              <a:off x="1093258" y="1192572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5" name="图片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9343" y="187087"/>
              <a:ext cx="1217959" cy="1163172"/>
            </a:xfrm>
            <a:prstGeom prst="rect">
              <a:avLst/>
            </a:prstGeom>
          </p:spPr>
        </p:pic>
        <p:sp>
          <p:nvSpPr>
            <p:cNvPr id="46" name="矩形 45"/>
            <p:cNvSpPr/>
            <p:nvPr/>
          </p:nvSpPr>
          <p:spPr bwMode="auto">
            <a:xfrm>
              <a:off x="2621680" y="1207738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1041" y="143076"/>
              <a:ext cx="1108488" cy="1257187"/>
            </a:xfrm>
            <a:prstGeom prst="rect">
              <a:avLst/>
            </a:prstGeom>
          </p:spPr>
        </p:pic>
        <p:sp>
          <p:nvSpPr>
            <p:cNvPr id="49" name="矩形 48"/>
            <p:cNvSpPr/>
            <p:nvPr/>
          </p:nvSpPr>
          <p:spPr bwMode="auto">
            <a:xfrm>
              <a:off x="4074421" y="1206380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1222" y="149892"/>
              <a:ext cx="1287222" cy="1194009"/>
            </a:xfrm>
            <a:prstGeom prst="rect">
              <a:avLst/>
            </a:prstGeom>
          </p:spPr>
        </p:pic>
        <p:sp>
          <p:nvSpPr>
            <p:cNvPr id="52" name="矩形 51"/>
            <p:cNvSpPr/>
            <p:nvPr/>
          </p:nvSpPr>
          <p:spPr bwMode="auto">
            <a:xfrm>
              <a:off x="5583258" y="1217061"/>
              <a:ext cx="304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947668" y="260806"/>
            <a:ext cx="1054995" cy="954898"/>
            <a:chOff x="1879242" y="260806"/>
            <a:chExt cx="1054995" cy="954898"/>
          </a:xfrm>
        </p:grpSpPr>
        <p:cxnSp>
          <p:nvCxnSpPr>
            <p:cNvPr id="3" name="直接连接符 2"/>
            <p:cNvCxnSpPr/>
            <p:nvPr/>
          </p:nvCxnSpPr>
          <p:spPr bwMode="auto">
            <a:xfrm flipH="1">
              <a:off x="1905000" y="260806"/>
              <a:ext cx="1029237" cy="94109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 bwMode="auto">
            <a:xfrm>
              <a:off x="2743200" y="260806"/>
              <a:ext cx="0" cy="954898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 bwMode="auto">
            <a:xfrm>
              <a:off x="1879242" y="79956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 bwMode="auto">
            <a:xfrm>
              <a:off x="1879242" y="1080753"/>
              <a:ext cx="1029237" cy="0"/>
            </a:xfrm>
            <a:prstGeom prst="line">
              <a:avLst/>
            </a:prstGeom>
            <a:ln>
              <a:solidFill>
                <a:srgbClr val="FF0000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2973426" y="247927"/>
            <a:ext cx="1003479" cy="976085"/>
            <a:chOff x="1905000" y="247927"/>
            <a:chExt cx="1003479" cy="976085"/>
          </a:xfrm>
        </p:grpSpPr>
        <p:cxnSp>
          <p:nvCxnSpPr>
            <p:cNvPr id="16" name="直接连接符 15"/>
            <p:cNvCxnSpPr/>
            <p:nvPr/>
          </p:nvCxnSpPr>
          <p:spPr bwMode="auto">
            <a:xfrm>
              <a:off x="2057400" y="247927"/>
              <a:ext cx="0" cy="976085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 bwMode="auto">
            <a:xfrm>
              <a:off x="1905000" y="1161990"/>
              <a:ext cx="1003479" cy="0"/>
            </a:xfrm>
            <a:prstGeom prst="line">
              <a:avLst/>
            </a:prstGeom>
            <a:ln w="22225">
              <a:solidFill>
                <a:srgbClr val="33CC33"/>
              </a:solidFill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688984"/>
            <a:ext cx="2016687" cy="301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组合 107"/>
          <p:cNvGrpSpPr/>
          <p:nvPr/>
        </p:nvGrpSpPr>
        <p:grpSpPr>
          <a:xfrm>
            <a:off x="1981200" y="2971800"/>
            <a:ext cx="5873021" cy="1143000"/>
            <a:chOff x="2438400" y="4876800"/>
            <a:chExt cx="4577621" cy="755588"/>
          </a:xfrm>
        </p:grpSpPr>
        <p:grpSp>
          <p:nvGrpSpPr>
            <p:cNvPr id="14" name="Group 28"/>
            <p:cNvGrpSpPr>
              <a:grpSpLocks/>
            </p:cNvGrpSpPr>
            <p:nvPr/>
          </p:nvGrpSpPr>
          <p:grpSpPr bwMode="auto">
            <a:xfrm>
              <a:off x="3657600" y="4876800"/>
              <a:ext cx="755651" cy="714375"/>
              <a:chOff x="2653" y="1412"/>
              <a:chExt cx="672" cy="624"/>
            </a:xfrm>
          </p:grpSpPr>
          <p:sp>
            <p:nvSpPr>
              <p:cNvPr id="15" name="Line 29"/>
              <p:cNvSpPr>
                <a:spLocks noChangeShapeType="1"/>
              </p:cNvSpPr>
              <p:nvPr/>
            </p:nvSpPr>
            <p:spPr bwMode="auto">
              <a:xfrm>
                <a:off x="2653" y="1604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2653" y="189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2845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Line 32"/>
              <p:cNvSpPr>
                <a:spLocks noChangeShapeType="1"/>
              </p:cNvSpPr>
              <p:nvPr/>
            </p:nvSpPr>
            <p:spPr bwMode="auto">
              <a:xfrm>
                <a:off x="3133" y="1460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3175" y="141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0" name="Group 34"/>
              <p:cNvGrpSpPr>
                <a:grpSpLocks/>
              </p:cNvGrpSpPr>
              <p:nvPr/>
            </p:nvGrpSpPr>
            <p:grpSpPr bwMode="auto">
              <a:xfrm>
                <a:off x="2920" y="1700"/>
                <a:ext cx="165" cy="144"/>
                <a:chOff x="2811" y="2688"/>
                <a:chExt cx="165" cy="144"/>
              </a:xfrm>
            </p:grpSpPr>
            <p:sp>
              <p:nvSpPr>
                <p:cNvPr id="21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22" name="Line 36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23" name="Group 37"/>
            <p:cNvGrpSpPr>
              <a:grpSpLocks/>
            </p:cNvGrpSpPr>
            <p:nvPr/>
          </p:nvGrpSpPr>
          <p:grpSpPr bwMode="auto">
            <a:xfrm>
              <a:off x="4916980" y="4904275"/>
              <a:ext cx="792886" cy="714375"/>
              <a:chOff x="998" y="2276"/>
              <a:chExt cx="694" cy="640"/>
            </a:xfrm>
          </p:grpSpPr>
          <p:sp>
            <p:nvSpPr>
              <p:cNvPr id="24" name="Line 38"/>
              <p:cNvSpPr>
                <a:spLocks noChangeShapeType="1"/>
              </p:cNvSpPr>
              <p:nvPr/>
            </p:nvSpPr>
            <p:spPr bwMode="auto">
              <a:xfrm>
                <a:off x="1020" y="242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>
                <a:off x="1020" y="2708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Line 40"/>
              <p:cNvSpPr>
                <a:spLocks noChangeShapeType="1"/>
              </p:cNvSpPr>
              <p:nvPr/>
            </p:nvSpPr>
            <p:spPr bwMode="auto">
              <a:xfrm>
                <a:off x="1212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>
                <a:off x="1500" y="2276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Oval 42"/>
              <p:cNvSpPr>
                <a:spLocks noChangeArrowheads="1"/>
              </p:cNvSpPr>
              <p:nvPr/>
            </p:nvSpPr>
            <p:spPr bwMode="auto">
              <a:xfrm>
                <a:off x="998" y="2772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29" name="Group 43"/>
              <p:cNvGrpSpPr>
                <a:grpSpLocks/>
              </p:cNvGrpSpPr>
              <p:nvPr/>
            </p:nvGrpSpPr>
            <p:grpSpPr bwMode="auto">
              <a:xfrm>
                <a:off x="1287" y="2516"/>
                <a:ext cx="165" cy="144"/>
                <a:chOff x="2811" y="2688"/>
                <a:chExt cx="165" cy="144"/>
              </a:xfrm>
            </p:grpSpPr>
            <p:sp>
              <p:nvSpPr>
                <p:cNvPr id="30" name="Line 44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31" name="Line 45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  <p:grpSp>
          <p:nvGrpSpPr>
            <p:cNvPr id="32" name="Group 46"/>
            <p:cNvGrpSpPr>
              <a:grpSpLocks/>
            </p:cNvGrpSpPr>
            <p:nvPr/>
          </p:nvGrpSpPr>
          <p:grpSpPr bwMode="auto">
            <a:xfrm>
              <a:off x="6203312" y="4890538"/>
              <a:ext cx="812709" cy="741850"/>
              <a:chOff x="2687" y="2253"/>
              <a:chExt cx="672" cy="618"/>
            </a:xfrm>
          </p:grpSpPr>
          <p:sp>
            <p:nvSpPr>
              <p:cNvPr id="33" name="Line 47"/>
              <p:cNvSpPr>
                <a:spLocks noChangeShapeType="1"/>
              </p:cNvSpPr>
              <p:nvPr/>
            </p:nvSpPr>
            <p:spPr bwMode="auto">
              <a:xfrm>
                <a:off x="2687" y="2397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" name="Line 48"/>
              <p:cNvSpPr>
                <a:spLocks noChangeShapeType="1"/>
              </p:cNvSpPr>
              <p:nvPr/>
            </p:nvSpPr>
            <p:spPr bwMode="auto">
              <a:xfrm>
                <a:off x="2687" y="2685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5" name="Line 49"/>
              <p:cNvSpPr>
                <a:spLocks noChangeShapeType="1"/>
              </p:cNvSpPr>
              <p:nvPr/>
            </p:nvSpPr>
            <p:spPr bwMode="auto">
              <a:xfrm>
                <a:off x="2879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6" name="Line 50"/>
              <p:cNvSpPr>
                <a:spLocks noChangeShapeType="1"/>
              </p:cNvSpPr>
              <p:nvPr/>
            </p:nvSpPr>
            <p:spPr bwMode="auto">
              <a:xfrm>
                <a:off x="3167" y="2253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Oval 51"/>
              <p:cNvSpPr>
                <a:spLocks noChangeArrowheads="1"/>
              </p:cNvSpPr>
              <p:nvPr/>
            </p:nvSpPr>
            <p:spPr bwMode="auto">
              <a:xfrm>
                <a:off x="3198" y="2727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sp>
            <p:nvSpPr>
              <p:cNvPr id="38" name="Line 52"/>
              <p:cNvSpPr>
                <a:spLocks noChangeShapeType="1"/>
              </p:cNvSpPr>
              <p:nvPr/>
            </p:nvSpPr>
            <p:spPr bwMode="auto">
              <a:xfrm flipH="1">
                <a:off x="2954" y="2493"/>
                <a:ext cx="144" cy="144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Line 53"/>
              <p:cNvSpPr>
                <a:spLocks noChangeShapeType="1"/>
              </p:cNvSpPr>
              <p:nvPr/>
            </p:nvSpPr>
            <p:spPr bwMode="auto">
              <a:xfrm>
                <a:off x="2954" y="2493"/>
                <a:ext cx="165" cy="135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" name="Group 19"/>
            <p:cNvGrpSpPr>
              <a:grpSpLocks/>
            </p:cNvGrpSpPr>
            <p:nvPr/>
          </p:nvGrpSpPr>
          <p:grpSpPr bwMode="auto">
            <a:xfrm>
              <a:off x="2438400" y="4876800"/>
              <a:ext cx="839789" cy="714375"/>
              <a:chOff x="998" y="1480"/>
              <a:chExt cx="672" cy="624"/>
            </a:xfrm>
          </p:grpSpPr>
          <p:sp>
            <p:nvSpPr>
              <p:cNvPr id="6" name="Line 20"/>
              <p:cNvSpPr>
                <a:spLocks noChangeShapeType="1"/>
              </p:cNvSpPr>
              <p:nvPr/>
            </p:nvSpPr>
            <p:spPr bwMode="auto">
              <a:xfrm>
                <a:off x="998" y="1672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Line 21"/>
              <p:cNvSpPr>
                <a:spLocks noChangeShapeType="1"/>
              </p:cNvSpPr>
              <p:nvPr/>
            </p:nvSpPr>
            <p:spPr bwMode="auto">
              <a:xfrm>
                <a:off x="998" y="1960"/>
                <a:ext cx="672" cy="0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Line 22"/>
              <p:cNvSpPr>
                <a:spLocks noChangeShapeType="1"/>
              </p:cNvSpPr>
              <p:nvPr/>
            </p:nvSpPr>
            <p:spPr bwMode="auto">
              <a:xfrm>
                <a:off x="1190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Line 23"/>
              <p:cNvSpPr>
                <a:spLocks noChangeShapeType="1"/>
              </p:cNvSpPr>
              <p:nvPr/>
            </p:nvSpPr>
            <p:spPr bwMode="auto">
              <a:xfrm>
                <a:off x="1478" y="1528"/>
                <a:ext cx="0" cy="576"/>
              </a:xfrm>
              <a:prstGeom prst="lin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Oval 24"/>
              <p:cNvSpPr>
                <a:spLocks noChangeArrowheads="1"/>
              </p:cNvSpPr>
              <p:nvPr/>
            </p:nvSpPr>
            <p:spPr bwMode="auto">
              <a:xfrm>
                <a:off x="998" y="1480"/>
                <a:ext cx="144" cy="144"/>
              </a:xfrm>
              <a:prstGeom prst="ellipse">
                <a:avLst/>
              </a:prstGeom>
              <a:noFill/>
              <a:ln w="25400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1265" y="1768"/>
                <a:ext cx="165" cy="144"/>
                <a:chOff x="2811" y="2688"/>
                <a:chExt cx="165" cy="144"/>
              </a:xfrm>
            </p:grpSpPr>
            <p:sp>
              <p:nvSpPr>
                <p:cNvPr id="12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2811" y="2688"/>
                  <a:ext cx="144" cy="144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  <p:sp>
              <p:nvSpPr>
                <p:cNvPr id="13" name="Line 27"/>
                <p:cNvSpPr>
                  <a:spLocks noChangeShapeType="1"/>
                </p:cNvSpPr>
                <p:nvPr/>
              </p:nvSpPr>
              <p:spPr bwMode="auto">
                <a:xfrm>
                  <a:off x="2811" y="2688"/>
                  <a:ext cx="165" cy="135"/>
                </a:xfrm>
                <a:prstGeom prst="line">
                  <a:avLst/>
                </a:prstGeom>
                <a:noFill/>
                <a:ln w="25400">
                  <a:solidFill>
                    <a:srgbClr val="0000CC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</p:grpSp>
      </p:grpSp>
      <p:sp>
        <p:nvSpPr>
          <p:cNvPr id="107" name="矩形 106"/>
          <p:cNvSpPr/>
          <p:nvPr/>
        </p:nvSpPr>
        <p:spPr>
          <a:xfrm>
            <a:off x="609600" y="1828800"/>
            <a:ext cx="661621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lvl="1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对称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同构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棋局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认为是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棋局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如：</a:t>
            </a:r>
          </a:p>
        </p:txBody>
      </p:sp>
    </p:spTree>
    <p:extLst>
      <p:ext uri="{BB962C8B-B14F-4D97-AF65-F5344CB8AC3E}">
        <p14:creationId xmlns:p14="http://schemas.microsoft.com/office/powerpoint/2010/main" val="71561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2438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博弈</a:t>
            </a:r>
            <a:r>
              <a:rPr lang="zh-CN" altLang="en-US" sz="2400" b="1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树算法步骤：</a:t>
            </a:r>
          </a:p>
        </p:txBody>
      </p:sp>
      <p:sp>
        <p:nvSpPr>
          <p:cNvPr id="5" name="Rectangle 4"/>
          <p:cNvSpPr txBox="1">
            <a:spLocks noChangeArrowheads="1"/>
          </p:cNvSpPr>
          <p:nvPr/>
        </p:nvSpPr>
        <p:spPr bwMode="auto">
          <a:xfrm>
            <a:off x="640535" y="1690028"/>
            <a:ext cx="7848600" cy="2631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⑴</a:t>
            </a:r>
            <a:r>
              <a:rPr lang="en-US" altLang="zh-CN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000" u="wavyDbl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当前状态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为根节点，生成一棵博弈树；</a:t>
            </a:r>
            <a:endParaRPr lang="en-US" altLang="zh-CN" sz="2000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 对博弈树的</a:t>
            </a:r>
            <a:r>
              <a:rPr lang="zh-CN" altLang="en-US" sz="2000" u="wavyDbl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每一个叶节点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，利用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估值函数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给出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估计值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 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从叶节点开始，一层层回溯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。过程中，利用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最大</a:t>
            </a:r>
            <a:r>
              <a:rPr lang="en-US" altLang="zh-CN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最小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判定方法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给出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每一个节点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的判定值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估价值</a:t>
            </a:r>
            <a:r>
              <a:rPr lang="en-US" altLang="zh-CN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endParaRPr lang="en-US" altLang="zh-CN" sz="2000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⑷ </a:t>
            </a:r>
            <a:r>
              <a:rPr lang="en-US" altLang="zh-CN" sz="2400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MAX</a:t>
            </a:r>
            <a:r>
              <a:rPr lang="zh-CN" altLang="en-US" sz="24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总是选择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下一层中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判定值最大的节点</a:t>
            </a:r>
            <a:r>
              <a:rPr lang="zh-CN" altLang="en-US" sz="20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，作为其下一状态。</a:t>
            </a:r>
            <a:endParaRPr lang="zh-CN" altLang="en-US" sz="2000" b="1" dirty="0" smtClean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876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350"/>
          <p:cNvSpPr>
            <a:spLocks noChangeArrowheads="1"/>
          </p:cNvSpPr>
          <p:nvPr/>
        </p:nvSpPr>
        <p:spPr bwMode="auto">
          <a:xfrm>
            <a:off x="7557395" y="2240834"/>
            <a:ext cx="5334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zh-CN" altLang="en-US" sz="18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228600" y="914400"/>
            <a:ext cx="8659812" cy="5334000"/>
            <a:chOff x="228600" y="914400"/>
            <a:chExt cx="8659812" cy="5334000"/>
          </a:xfrm>
        </p:grpSpPr>
        <p:grpSp>
          <p:nvGrpSpPr>
            <p:cNvPr id="3" name="Group 204"/>
            <p:cNvGrpSpPr>
              <a:grpSpLocks/>
            </p:cNvGrpSpPr>
            <p:nvPr/>
          </p:nvGrpSpPr>
          <p:grpSpPr bwMode="auto">
            <a:xfrm>
              <a:off x="4545012" y="1143000"/>
              <a:ext cx="609600" cy="533400"/>
              <a:chOff x="2688" y="2160"/>
              <a:chExt cx="432" cy="384"/>
            </a:xfrm>
          </p:grpSpPr>
          <p:sp>
            <p:nvSpPr>
              <p:cNvPr id="197" name="Line 205"/>
              <p:cNvSpPr>
                <a:spLocks noChangeShapeType="1"/>
              </p:cNvSpPr>
              <p:nvPr/>
            </p:nvSpPr>
            <p:spPr bwMode="auto">
              <a:xfrm>
                <a:off x="2688" y="2256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8" name="Line 206"/>
              <p:cNvSpPr>
                <a:spLocks noChangeShapeType="1"/>
              </p:cNvSpPr>
              <p:nvPr/>
            </p:nvSpPr>
            <p:spPr bwMode="auto">
              <a:xfrm>
                <a:off x="2688" y="2448"/>
                <a:ext cx="432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9" name="Line 207"/>
              <p:cNvSpPr>
                <a:spLocks noChangeShapeType="1"/>
              </p:cNvSpPr>
              <p:nvPr/>
            </p:nvSpPr>
            <p:spPr bwMode="auto">
              <a:xfrm>
                <a:off x="278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0" name="Line 208"/>
              <p:cNvSpPr>
                <a:spLocks noChangeShapeType="1"/>
              </p:cNvSpPr>
              <p:nvPr/>
            </p:nvSpPr>
            <p:spPr bwMode="auto">
              <a:xfrm>
                <a:off x="3024" y="2160"/>
                <a:ext cx="0" cy="38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" name="Line 209"/>
            <p:cNvSpPr>
              <a:spLocks noChangeShapeType="1"/>
            </p:cNvSpPr>
            <p:nvPr/>
          </p:nvSpPr>
          <p:spPr bwMode="auto">
            <a:xfrm flipH="1">
              <a:off x="2487612" y="1600200"/>
              <a:ext cx="2057400" cy="7620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Line 210"/>
            <p:cNvSpPr>
              <a:spLocks noChangeShapeType="1"/>
            </p:cNvSpPr>
            <p:nvPr/>
          </p:nvSpPr>
          <p:spPr bwMode="auto">
            <a:xfrm>
              <a:off x="5154612" y="1600200"/>
              <a:ext cx="2209800" cy="6858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211"/>
            <p:cNvSpPr>
              <a:spLocks noChangeShapeType="1"/>
            </p:cNvSpPr>
            <p:nvPr/>
          </p:nvSpPr>
          <p:spPr bwMode="auto">
            <a:xfrm>
              <a:off x="4849812" y="1676400"/>
              <a:ext cx="228600" cy="609600"/>
            </a:xfrm>
            <a:prstGeom prst="lin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7" name="Group 212"/>
            <p:cNvGrpSpPr>
              <a:grpSpLocks/>
            </p:cNvGrpSpPr>
            <p:nvPr/>
          </p:nvGrpSpPr>
          <p:grpSpPr bwMode="auto">
            <a:xfrm>
              <a:off x="5840412" y="5376863"/>
              <a:ext cx="138112" cy="142875"/>
              <a:chOff x="2811" y="2688"/>
              <a:chExt cx="165" cy="144"/>
            </a:xfrm>
          </p:grpSpPr>
          <p:sp>
            <p:nvSpPr>
              <p:cNvPr id="195" name="Line 2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6" name="Line 2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8" name="Oval 215"/>
            <p:cNvSpPr>
              <a:spLocks noChangeArrowheads="1"/>
            </p:cNvSpPr>
            <p:nvPr/>
          </p:nvSpPr>
          <p:spPr bwMode="auto">
            <a:xfrm>
              <a:off x="6297612" y="5386388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9" name="Group 216"/>
            <p:cNvGrpSpPr>
              <a:grpSpLocks/>
            </p:cNvGrpSpPr>
            <p:nvPr/>
          </p:nvGrpSpPr>
          <p:grpSpPr bwMode="auto">
            <a:xfrm>
              <a:off x="3478212" y="5181600"/>
              <a:ext cx="609600" cy="533400"/>
              <a:chOff x="2160" y="2928"/>
              <a:chExt cx="384" cy="336"/>
            </a:xfrm>
          </p:grpSpPr>
          <p:sp>
            <p:nvSpPr>
              <p:cNvPr id="191" name="Line 21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2" name="Line 21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3" name="Line 21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4" name="Line 22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221"/>
            <p:cNvGrpSpPr>
              <a:grpSpLocks/>
            </p:cNvGrpSpPr>
            <p:nvPr/>
          </p:nvGrpSpPr>
          <p:grpSpPr bwMode="auto">
            <a:xfrm>
              <a:off x="5840412" y="5181600"/>
              <a:ext cx="609600" cy="533400"/>
              <a:chOff x="2160" y="2928"/>
              <a:chExt cx="384" cy="336"/>
            </a:xfrm>
          </p:grpSpPr>
          <p:sp>
            <p:nvSpPr>
              <p:cNvPr id="187" name="Line 22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8" name="Line 22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9" name="Line 22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0" name="Line 22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Group 226"/>
            <p:cNvGrpSpPr>
              <a:grpSpLocks/>
            </p:cNvGrpSpPr>
            <p:nvPr/>
          </p:nvGrpSpPr>
          <p:grpSpPr bwMode="auto">
            <a:xfrm>
              <a:off x="6602412" y="5181600"/>
              <a:ext cx="609600" cy="533400"/>
              <a:chOff x="2160" y="2928"/>
              <a:chExt cx="384" cy="336"/>
            </a:xfrm>
          </p:grpSpPr>
          <p:sp>
            <p:nvSpPr>
              <p:cNvPr id="183" name="Line 22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4" name="Line 22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5" name="Line 22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6" name="Line 23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2" name="Group 231"/>
            <p:cNvGrpSpPr>
              <a:grpSpLocks/>
            </p:cNvGrpSpPr>
            <p:nvPr/>
          </p:nvGrpSpPr>
          <p:grpSpPr bwMode="auto">
            <a:xfrm>
              <a:off x="5078412" y="5181600"/>
              <a:ext cx="609600" cy="533400"/>
              <a:chOff x="2160" y="2928"/>
              <a:chExt cx="384" cy="336"/>
            </a:xfrm>
          </p:grpSpPr>
          <p:sp>
            <p:nvSpPr>
              <p:cNvPr id="179" name="Line 23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0" name="Line 23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1" name="Line 23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2" name="Line 23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3" name="Group 236"/>
            <p:cNvGrpSpPr>
              <a:grpSpLocks/>
            </p:cNvGrpSpPr>
            <p:nvPr/>
          </p:nvGrpSpPr>
          <p:grpSpPr bwMode="auto">
            <a:xfrm>
              <a:off x="4316412" y="5181600"/>
              <a:ext cx="609600" cy="533400"/>
              <a:chOff x="2160" y="2928"/>
              <a:chExt cx="384" cy="336"/>
            </a:xfrm>
          </p:grpSpPr>
          <p:sp>
            <p:nvSpPr>
              <p:cNvPr id="175" name="Line 23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6" name="Line 23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7" name="Line 23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8" name="Line 24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4" name="Group 241"/>
            <p:cNvGrpSpPr>
              <a:grpSpLocks/>
            </p:cNvGrpSpPr>
            <p:nvPr/>
          </p:nvGrpSpPr>
          <p:grpSpPr bwMode="auto">
            <a:xfrm>
              <a:off x="354012" y="3733800"/>
              <a:ext cx="609600" cy="533400"/>
              <a:chOff x="2160" y="2928"/>
              <a:chExt cx="384" cy="336"/>
            </a:xfrm>
          </p:grpSpPr>
          <p:sp>
            <p:nvSpPr>
              <p:cNvPr id="171" name="Line 24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2" name="Line 24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3" name="Line 24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4" name="Line 24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246"/>
            <p:cNvGrpSpPr>
              <a:grpSpLocks/>
            </p:cNvGrpSpPr>
            <p:nvPr/>
          </p:nvGrpSpPr>
          <p:grpSpPr bwMode="auto">
            <a:xfrm>
              <a:off x="1192212" y="3733800"/>
              <a:ext cx="609600" cy="533400"/>
              <a:chOff x="2160" y="2928"/>
              <a:chExt cx="384" cy="336"/>
            </a:xfrm>
          </p:grpSpPr>
          <p:sp>
            <p:nvSpPr>
              <p:cNvPr id="167" name="Line 24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8" name="Line 24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9" name="Line 24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0" name="Line 25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6" name="Group 251"/>
            <p:cNvGrpSpPr>
              <a:grpSpLocks/>
            </p:cNvGrpSpPr>
            <p:nvPr/>
          </p:nvGrpSpPr>
          <p:grpSpPr bwMode="auto">
            <a:xfrm>
              <a:off x="2030412" y="3733800"/>
              <a:ext cx="609600" cy="533400"/>
              <a:chOff x="2160" y="2928"/>
              <a:chExt cx="384" cy="336"/>
            </a:xfrm>
          </p:grpSpPr>
          <p:sp>
            <p:nvSpPr>
              <p:cNvPr id="163" name="Line 25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4" name="Line 25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5" name="Line 25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6" name="Line 25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7" name="Group 256"/>
            <p:cNvGrpSpPr>
              <a:grpSpLocks/>
            </p:cNvGrpSpPr>
            <p:nvPr/>
          </p:nvGrpSpPr>
          <p:grpSpPr bwMode="auto">
            <a:xfrm>
              <a:off x="2792412" y="3733800"/>
              <a:ext cx="609600" cy="533400"/>
              <a:chOff x="2160" y="2928"/>
              <a:chExt cx="384" cy="336"/>
            </a:xfrm>
          </p:grpSpPr>
          <p:sp>
            <p:nvSpPr>
              <p:cNvPr id="159" name="Line 25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0" name="Line 25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1" name="Line 25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2" name="Line 26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8" name="Group 261"/>
            <p:cNvGrpSpPr>
              <a:grpSpLocks/>
            </p:cNvGrpSpPr>
            <p:nvPr/>
          </p:nvGrpSpPr>
          <p:grpSpPr bwMode="auto">
            <a:xfrm>
              <a:off x="3630612" y="3733800"/>
              <a:ext cx="609600" cy="533400"/>
              <a:chOff x="2160" y="2928"/>
              <a:chExt cx="384" cy="336"/>
            </a:xfrm>
          </p:grpSpPr>
          <p:sp>
            <p:nvSpPr>
              <p:cNvPr id="155" name="Line 26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6" name="Line 26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7" name="Line 26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8" name="Line 26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9" name="Group 266"/>
            <p:cNvGrpSpPr>
              <a:grpSpLocks/>
            </p:cNvGrpSpPr>
            <p:nvPr/>
          </p:nvGrpSpPr>
          <p:grpSpPr bwMode="auto">
            <a:xfrm>
              <a:off x="2030412" y="2438400"/>
              <a:ext cx="609600" cy="533400"/>
              <a:chOff x="2160" y="2928"/>
              <a:chExt cx="384" cy="336"/>
            </a:xfrm>
          </p:grpSpPr>
          <p:sp>
            <p:nvSpPr>
              <p:cNvPr id="151" name="Line 26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2" name="Line 26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3" name="Line 26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4" name="Line 27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0" name="Group 271"/>
            <p:cNvGrpSpPr>
              <a:grpSpLocks/>
            </p:cNvGrpSpPr>
            <p:nvPr/>
          </p:nvGrpSpPr>
          <p:grpSpPr bwMode="auto">
            <a:xfrm>
              <a:off x="4773612" y="2362200"/>
              <a:ext cx="609600" cy="533400"/>
              <a:chOff x="2160" y="2928"/>
              <a:chExt cx="384" cy="336"/>
            </a:xfrm>
          </p:grpSpPr>
          <p:sp>
            <p:nvSpPr>
              <p:cNvPr id="147" name="Line 27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8" name="Line 27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9" name="Line 27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0" name="Line 27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1" name="Group 276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143" name="Line 27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4" name="Line 27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5" name="Line 27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6" name="Line 28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2" name="Group 281"/>
            <p:cNvGrpSpPr>
              <a:grpSpLocks/>
            </p:cNvGrpSpPr>
            <p:nvPr/>
          </p:nvGrpSpPr>
          <p:grpSpPr bwMode="auto">
            <a:xfrm>
              <a:off x="6754812" y="3657600"/>
              <a:ext cx="609600" cy="533400"/>
              <a:chOff x="2160" y="2928"/>
              <a:chExt cx="384" cy="336"/>
            </a:xfrm>
          </p:grpSpPr>
          <p:sp>
            <p:nvSpPr>
              <p:cNvPr id="139" name="Line 282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0" name="Line 283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Line 284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2" name="Line 285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3" name="Group 286"/>
            <p:cNvGrpSpPr>
              <a:grpSpLocks/>
            </p:cNvGrpSpPr>
            <p:nvPr/>
          </p:nvGrpSpPr>
          <p:grpSpPr bwMode="auto">
            <a:xfrm>
              <a:off x="7897812" y="3657600"/>
              <a:ext cx="609600" cy="533400"/>
              <a:chOff x="2160" y="2928"/>
              <a:chExt cx="384" cy="336"/>
            </a:xfrm>
          </p:grpSpPr>
          <p:sp>
            <p:nvSpPr>
              <p:cNvPr id="135" name="Line 287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6" name="Line 288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7" name="Line 289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8" name="Line 290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4" name="Group 291"/>
            <p:cNvGrpSpPr>
              <a:grpSpLocks/>
            </p:cNvGrpSpPr>
            <p:nvPr/>
          </p:nvGrpSpPr>
          <p:grpSpPr bwMode="auto">
            <a:xfrm>
              <a:off x="2030412" y="2438400"/>
              <a:ext cx="138112" cy="142875"/>
              <a:chOff x="2811" y="2688"/>
              <a:chExt cx="165" cy="144"/>
            </a:xfrm>
          </p:grpSpPr>
          <p:sp>
            <p:nvSpPr>
              <p:cNvPr id="133" name="Line 29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4" name="Line 29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5" name="Group 294"/>
            <p:cNvGrpSpPr>
              <a:grpSpLocks/>
            </p:cNvGrpSpPr>
            <p:nvPr/>
          </p:nvGrpSpPr>
          <p:grpSpPr bwMode="auto">
            <a:xfrm>
              <a:off x="4773612" y="2590800"/>
              <a:ext cx="138112" cy="142875"/>
              <a:chOff x="2811" y="2688"/>
              <a:chExt cx="165" cy="144"/>
            </a:xfrm>
          </p:grpSpPr>
          <p:sp>
            <p:nvSpPr>
              <p:cNvPr id="131" name="Line 29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Line 29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6" name="Group 29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129" name="Line 29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Line 29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7" name="Group 300"/>
            <p:cNvGrpSpPr>
              <a:grpSpLocks/>
            </p:cNvGrpSpPr>
            <p:nvPr/>
          </p:nvGrpSpPr>
          <p:grpSpPr bwMode="auto">
            <a:xfrm>
              <a:off x="6983412" y="3852863"/>
              <a:ext cx="138112" cy="142875"/>
              <a:chOff x="2811" y="2688"/>
              <a:chExt cx="165" cy="144"/>
            </a:xfrm>
          </p:grpSpPr>
          <p:sp>
            <p:nvSpPr>
              <p:cNvPr id="127" name="Line 30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Line 30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303"/>
            <p:cNvGrpSpPr>
              <a:grpSpLocks/>
            </p:cNvGrpSpPr>
            <p:nvPr/>
          </p:nvGrpSpPr>
          <p:grpSpPr bwMode="auto">
            <a:xfrm>
              <a:off x="8126412" y="3857625"/>
              <a:ext cx="138112" cy="142875"/>
              <a:chOff x="2811" y="2688"/>
              <a:chExt cx="165" cy="144"/>
            </a:xfrm>
          </p:grpSpPr>
          <p:sp>
            <p:nvSpPr>
              <p:cNvPr id="125" name="Line 30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Line 30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9" name="Group 306"/>
            <p:cNvGrpSpPr>
              <a:grpSpLocks/>
            </p:cNvGrpSpPr>
            <p:nvPr/>
          </p:nvGrpSpPr>
          <p:grpSpPr bwMode="auto">
            <a:xfrm>
              <a:off x="354012" y="3733800"/>
              <a:ext cx="138112" cy="142875"/>
              <a:chOff x="2811" y="2688"/>
              <a:chExt cx="165" cy="144"/>
            </a:xfrm>
          </p:grpSpPr>
          <p:sp>
            <p:nvSpPr>
              <p:cNvPr id="123" name="Line 307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Line 308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309"/>
            <p:cNvGrpSpPr>
              <a:grpSpLocks/>
            </p:cNvGrpSpPr>
            <p:nvPr/>
          </p:nvGrpSpPr>
          <p:grpSpPr bwMode="auto">
            <a:xfrm>
              <a:off x="1200150" y="3746500"/>
              <a:ext cx="138112" cy="142875"/>
              <a:chOff x="2811" y="2688"/>
              <a:chExt cx="165" cy="144"/>
            </a:xfrm>
          </p:grpSpPr>
          <p:sp>
            <p:nvSpPr>
              <p:cNvPr id="121" name="Line 31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Line 31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1" name="Group 312"/>
            <p:cNvGrpSpPr>
              <a:grpSpLocks/>
            </p:cNvGrpSpPr>
            <p:nvPr/>
          </p:nvGrpSpPr>
          <p:grpSpPr bwMode="auto">
            <a:xfrm>
              <a:off x="2024062" y="3721100"/>
              <a:ext cx="138112" cy="142875"/>
              <a:chOff x="2811" y="2688"/>
              <a:chExt cx="165" cy="144"/>
            </a:xfrm>
          </p:grpSpPr>
          <p:sp>
            <p:nvSpPr>
              <p:cNvPr id="119" name="Line 313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Line 314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" name="Group 315"/>
            <p:cNvGrpSpPr>
              <a:grpSpLocks/>
            </p:cNvGrpSpPr>
            <p:nvPr/>
          </p:nvGrpSpPr>
          <p:grpSpPr bwMode="auto">
            <a:xfrm>
              <a:off x="2792412" y="3733800"/>
              <a:ext cx="138112" cy="142875"/>
              <a:chOff x="2811" y="2688"/>
              <a:chExt cx="165" cy="144"/>
            </a:xfrm>
          </p:grpSpPr>
          <p:sp>
            <p:nvSpPr>
              <p:cNvPr id="117" name="Line 316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Line 317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Group 318"/>
            <p:cNvGrpSpPr>
              <a:grpSpLocks/>
            </p:cNvGrpSpPr>
            <p:nvPr/>
          </p:nvGrpSpPr>
          <p:grpSpPr bwMode="auto">
            <a:xfrm>
              <a:off x="3630612" y="3733800"/>
              <a:ext cx="138112" cy="142875"/>
              <a:chOff x="2811" y="2688"/>
              <a:chExt cx="165" cy="144"/>
            </a:xfrm>
          </p:grpSpPr>
          <p:sp>
            <p:nvSpPr>
              <p:cNvPr id="115" name="Line 319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Line 320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4" name="Group 321"/>
            <p:cNvGrpSpPr>
              <a:grpSpLocks/>
            </p:cNvGrpSpPr>
            <p:nvPr/>
          </p:nvGrpSpPr>
          <p:grpSpPr bwMode="auto">
            <a:xfrm>
              <a:off x="5078412" y="5410200"/>
              <a:ext cx="138112" cy="142875"/>
              <a:chOff x="2811" y="2688"/>
              <a:chExt cx="165" cy="144"/>
            </a:xfrm>
          </p:grpSpPr>
          <p:sp>
            <p:nvSpPr>
              <p:cNvPr id="113" name="Line 322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Line 323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24"/>
            <p:cNvGrpSpPr>
              <a:grpSpLocks/>
            </p:cNvGrpSpPr>
            <p:nvPr/>
          </p:nvGrpSpPr>
          <p:grpSpPr bwMode="auto">
            <a:xfrm>
              <a:off x="4316412" y="5410200"/>
              <a:ext cx="138112" cy="142875"/>
              <a:chOff x="2811" y="2688"/>
              <a:chExt cx="165" cy="144"/>
            </a:xfrm>
          </p:grpSpPr>
          <p:sp>
            <p:nvSpPr>
              <p:cNvPr id="111" name="Line 325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2" name="Line 326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6" name="Group 327"/>
            <p:cNvGrpSpPr>
              <a:grpSpLocks/>
            </p:cNvGrpSpPr>
            <p:nvPr/>
          </p:nvGrpSpPr>
          <p:grpSpPr bwMode="auto">
            <a:xfrm>
              <a:off x="3478212" y="5410200"/>
              <a:ext cx="138112" cy="142875"/>
              <a:chOff x="2811" y="2688"/>
              <a:chExt cx="165" cy="144"/>
            </a:xfrm>
          </p:grpSpPr>
          <p:sp>
            <p:nvSpPr>
              <p:cNvPr id="109" name="Line 32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0" name="Line 32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7" name="Group 330"/>
            <p:cNvGrpSpPr>
              <a:grpSpLocks/>
            </p:cNvGrpSpPr>
            <p:nvPr/>
          </p:nvGrpSpPr>
          <p:grpSpPr bwMode="auto">
            <a:xfrm>
              <a:off x="6600825" y="5402263"/>
              <a:ext cx="138112" cy="142875"/>
              <a:chOff x="2811" y="2688"/>
              <a:chExt cx="165" cy="144"/>
            </a:xfrm>
          </p:grpSpPr>
          <p:sp>
            <p:nvSpPr>
              <p:cNvPr id="107" name="Line 33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Line 33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8" name="Oval 333"/>
            <p:cNvSpPr>
              <a:spLocks noChangeArrowheads="1"/>
            </p:cNvSpPr>
            <p:nvPr/>
          </p:nvSpPr>
          <p:spPr bwMode="auto">
            <a:xfrm>
              <a:off x="6831012" y="53816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Oval 334"/>
            <p:cNvSpPr>
              <a:spLocks noChangeArrowheads="1"/>
            </p:cNvSpPr>
            <p:nvPr/>
          </p:nvSpPr>
          <p:spPr bwMode="auto">
            <a:xfrm>
              <a:off x="5535612" y="5181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Oval 335"/>
            <p:cNvSpPr>
              <a:spLocks noChangeArrowheads="1"/>
            </p:cNvSpPr>
            <p:nvPr/>
          </p:nvSpPr>
          <p:spPr bwMode="auto">
            <a:xfrm>
              <a:off x="4549775" y="51863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1" name="Oval 336"/>
            <p:cNvSpPr>
              <a:spLocks noChangeArrowheads="1"/>
            </p:cNvSpPr>
            <p:nvPr/>
          </p:nvSpPr>
          <p:spPr bwMode="auto">
            <a:xfrm>
              <a:off x="3468687" y="5186363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2" name="Oval 337"/>
            <p:cNvSpPr>
              <a:spLocks noChangeArrowheads="1"/>
            </p:cNvSpPr>
            <p:nvPr/>
          </p:nvSpPr>
          <p:spPr bwMode="auto">
            <a:xfrm>
              <a:off x="35401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3" name="Oval 338"/>
            <p:cNvSpPr>
              <a:spLocks noChangeArrowheads="1"/>
            </p:cNvSpPr>
            <p:nvPr/>
          </p:nvSpPr>
          <p:spPr bwMode="auto">
            <a:xfrm>
              <a:off x="1192212" y="4114800"/>
              <a:ext cx="138112" cy="14763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339"/>
            <p:cNvSpPr>
              <a:spLocks noChangeArrowheads="1"/>
            </p:cNvSpPr>
            <p:nvPr/>
          </p:nvSpPr>
          <p:spPr bwMode="auto">
            <a:xfrm>
              <a:off x="2244725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Oval 340"/>
            <p:cNvSpPr>
              <a:spLocks noChangeArrowheads="1"/>
            </p:cNvSpPr>
            <p:nvPr/>
          </p:nvSpPr>
          <p:spPr bwMode="auto">
            <a:xfrm>
              <a:off x="3249612" y="41148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Oval 341"/>
            <p:cNvSpPr>
              <a:spLocks noChangeArrowheads="1"/>
            </p:cNvSpPr>
            <p:nvPr/>
          </p:nvSpPr>
          <p:spPr bwMode="auto">
            <a:xfrm>
              <a:off x="3865562" y="39624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342"/>
            <p:cNvSpPr>
              <a:spLocks noChangeArrowheads="1"/>
            </p:cNvSpPr>
            <p:nvPr/>
          </p:nvSpPr>
          <p:spPr bwMode="auto">
            <a:xfrm>
              <a:off x="6754812" y="365760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Oval 343"/>
            <p:cNvSpPr>
              <a:spLocks noChangeArrowheads="1"/>
            </p:cNvSpPr>
            <p:nvPr/>
          </p:nvSpPr>
          <p:spPr bwMode="auto">
            <a:xfrm>
              <a:off x="7897812" y="3843338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344"/>
            <p:cNvSpPr txBox="1">
              <a:spLocks noChangeArrowheads="1"/>
            </p:cNvSpPr>
            <p:nvPr/>
          </p:nvSpPr>
          <p:spPr bwMode="auto">
            <a:xfrm>
              <a:off x="5154612" y="914400"/>
              <a:ext cx="609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50" name="Text Box 345"/>
            <p:cNvSpPr txBox="1">
              <a:spLocks noChangeArrowheads="1"/>
            </p:cNvSpPr>
            <p:nvPr/>
          </p:nvSpPr>
          <p:spPr bwMode="auto">
            <a:xfrm>
              <a:off x="4225925" y="1225550"/>
              <a:ext cx="3048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51" name="Text Box 346"/>
            <p:cNvSpPr txBox="1">
              <a:spLocks noChangeArrowheads="1"/>
            </p:cNvSpPr>
            <p:nvPr/>
          </p:nvSpPr>
          <p:spPr bwMode="auto">
            <a:xfrm>
              <a:off x="2563812" y="22860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                 S</a:t>
              </a:r>
              <a:r>
                <a:rPr kumimoji="1" lang="en-US" altLang="zh-CN" baseline="-25000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</a:p>
          </p:txBody>
        </p:sp>
        <p:sp>
          <p:nvSpPr>
            <p:cNvPr id="52" name="Text Box 347"/>
            <p:cNvSpPr txBox="1">
              <a:spLocks noChangeArrowheads="1"/>
            </p:cNvSpPr>
            <p:nvPr/>
          </p:nvSpPr>
          <p:spPr bwMode="auto">
            <a:xfrm>
              <a:off x="1417637" y="2286000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-1 </a:t>
              </a:r>
            </a:p>
          </p:txBody>
        </p:sp>
        <p:sp>
          <p:nvSpPr>
            <p:cNvPr id="53" name="Text Box 348"/>
            <p:cNvSpPr txBox="1">
              <a:spLocks noChangeArrowheads="1"/>
            </p:cNvSpPr>
            <p:nvPr/>
          </p:nvSpPr>
          <p:spPr bwMode="auto">
            <a:xfrm>
              <a:off x="228600" y="4178300"/>
              <a:ext cx="865346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6-5=1 5-5=0 6-5=1 5-5=0 4-5=-1                              5-4=1      6-4=2</a:t>
              </a:r>
            </a:p>
          </p:txBody>
        </p:sp>
        <p:sp>
          <p:nvSpPr>
            <p:cNvPr id="54" name="Text Box 349"/>
            <p:cNvSpPr txBox="1">
              <a:spLocks noChangeArrowheads="1"/>
            </p:cNvSpPr>
            <p:nvPr/>
          </p:nvSpPr>
          <p:spPr bwMode="auto">
            <a:xfrm>
              <a:off x="3173412" y="5791200"/>
              <a:ext cx="4724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5-6=-1 5-5=0 5-6=-1 6-6=0 4-6=-2</a:t>
              </a:r>
            </a:p>
          </p:txBody>
        </p:sp>
        <p:grpSp>
          <p:nvGrpSpPr>
            <p:cNvPr id="56" name="Group 351"/>
            <p:cNvGrpSpPr>
              <a:grpSpLocks/>
            </p:cNvGrpSpPr>
            <p:nvPr/>
          </p:nvGrpSpPr>
          <p:grpSpPr bwMode="auto">
            <a:xfrm>
              <a:off x="658812" y="2971800"/>
              <a:ext cx="3276600" cy="685800"/>
              <a:chOff x="384" y="1536"/>
              <a:chExt cx="2064" cy="432"/>
            </a:xfrm>
          </p:grpSpPr>
          <p:sp>
            <p:nvSpPr>
              <p:cNvPr id="101" name="Line 352"/>
              <p:cNvSpPr>
                <a:spLocks noChangeShapeType="1"/>
              </p:cNvSpPr>
              <p:nvPr/>
            </p:nvSpPr>
            <p:spPr bwMode="auto">
              <a:xfrm flipH="1">
                <a:off x="384" y="1536"/>
                <a:ext cx="100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Line 353"/>
              <p:cNvSpPr>
                <a:spLocks noChangeShapeType="1"/>
              </p:cNvSpPr>
              <p:nvPr/>
            </p:nvSpPr>
            <p:spPr bwMode="auto">
              <a:xfrm flipH="1">
                <a:off x="912" y="1536"/>
                <a:ext cx="48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Line 354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Line 355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528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Line 356"/>
              <p:cNvSpPr>
                <a:spLocks noChangeShapeType="1"/>
              </p:cNvSpPr>
              <p:nvPr/>
            </p:nvSpPr>
            <p:spPr bwMode="auto">
              <a:xfrm>
                <a:off x="1392" y="1536"/>
                <a:ext cx="1056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/>
              </p:cNvSpPr>
              <p:nvPr/>
            </p:nvSpPr>
            <p:spPr bwMode="auto">
              <a:xfrm>
                <a:off x="1224" y="1611"/>
                <a:ext cx="333" cy="54"/>
              </a:xfrm>
              <a:custGeom>
                <a:avLst/>
                <a:gdLst>
                  <a:gd name="T0" fmla="*/ 0 w 333"/>
                  <a:gd name="T1" fmla="*/ 9 h 54"/>
                  <a:gd name="T2" fmla="*/ 117 w 333"/>
                  <a:gd name="T3" fmla="*/ 54 h 54"/>
                  <a:gd name="T4" fmla="*/ 279 w 333"/>
                  <a:gd name="T5" fmla="*/ 27 h 54"/>
                  <a:gd name="T6" fmla="*/ 333 w 333"/>
                  <a:gd name="T7" fmla="*/ 0 h 5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33" h="54">
                    <a:moveTo>
                      <a:pt x="0" y="9"/>
                    </a:moveTo>
                    <a:cubicBezTo>
                      <a:pt x="37" y="33"/>
                      <a:pt x="75" y="44"/>
                      <a:pt x="117" y="54"/>
                    </a:cubicBezTo>
                    <a:cubicBezTo>
                      <a:pt x="177" y="48"/>
                      <a:pt x="222" y="41"/>
                      <a:pt x="279" y="27"/>
                    </a:cubicBezTo>
                    <a:cubicBezTo>
                      <a:pt x="299" y="22"/>
                      <a:pt x="333" y="0"/>
                      <a:pt x="333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7" name="Group 358"/>
            <p:cNvGrpSpPr>
              <a:grpSpLocks/>
            </p:cNvGrpSpPr>
            <p:nvPr/>
          </p:nvGrpSpPr>
          <p:grpSpPr bwMode="auto">
            <a:xfrm>
              <a:off x="3783012" y="2895600"/>
              <a:ext cx="3048000" cy="2209800"/>
              <a:chOff x="2352" y="1488"/>
              <a:chExt cx="1920" cy="1392"/>
            </a:xfrm>
          </p:grpSpPr>
          <p:sp>
            <p:nvSpPr>
              <p:cNvPr id="95" name="Line 359"/>
              <p:cNvSpPr>
                <a:spLocks noChangeShapeType="1"/>
              </p:cNvSpPr>
              <p:nvPr/>
            </p:nvSpPr>
            <p:spPr bwMode="auto">
              <a:xfrm flipH="1">
                <a:off x="2352" y="1488"/>
                <a:ext cx="816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6" name="Line 360"/>
              <p:cNvSpPr>
                <a:spLocks noChangeShapeType="1"/>
              </p:cNvSpPr>
              <p:nvPr/>
            </p:nvSpPr>
            <p:spPr bwMode="auto">
              <a:xfrm flipH="1">
                <a:off x="2784" y="1488"/>
                <a:ext cx="38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7" name="Line 361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4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Line 362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62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Line 363"/>
              <p:cNvSpPr>
                <a:spLocks noChangeShapeType="1"/>
              </p:cNvSpPr>
              <p:nvPr/>
            </p:nvSpPr>
            <p:spPr bwMode="auto">
              <a:xfrm>
                <a:off x="3168" y="1488"/>
                <a:ext cx="1104" cy="139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364"/>
              <p:cNvSpPr>
                <a:spLocks/>
              </p:cNvSpPr>
              <p:nvPr/>
            </p:nvSpPr>
            <p:spPr bwMode="auto">
              <a:xfrm>
                <a:off x="3087" y="1629"/>
                <a:ext cx="189" cy="42"/>
              </a:xfrm>
              <a:custGeom>
                <a:avLst/>
                <a:gdLst>
                  <a:gd name="T0" fmla="*/ 0 w 189"/>
                  <a:gd name="T1" fmla="*/ 9 h 42"/>
                  <a:gd name="T2" fmla="*/ 126 w 189"/>
                  <a:gd name="T3" fmla="*/ 27 h 42"/>
                  <a:gd name="T4" fmla="*/ 189 w 189"/>
                  <a:gd name="T5" fmla="*/ 0 h 4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89" h="42">
                    <a:moveTo>
                      <a:pt x="0" y="9"/>
                    </a:moveTo>
                    <a:cubicBezTo>
                      <a:pt x="50" y="42"/>
                      <a:pt x="59" y="35"/>
                      <a:pt x="126" y="27"/>
                    </a:cubicBezTo>
                    <a:cubicBezTo>
                      <a:pt x="184" y="8"/>
                      <a:pt x="167" y="22"/>
                      <a:pt x="189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365"/>
            <p:cNvGrpSpPr>
              <a:grpSpLocks/>
            </p:cNvGrpSpPr>
            <p:nvPr/>
          </p:nvGrpSpPr>
          <p:grpSpPr bwMode="auto">
            <a:xfrm>
              <a:off x="7059612" y="2895600"/>
              <a:ext cx="1066800" cy="685800"/>
              <a:chOff x="4416" y="1488"/>
              <a:chExt cx="672" cy="432"/>
            </a:xfrm>
          </p:grpSpPr>
          <p:sp>
            <p:nvSpPr>
              <p:cNvPr id="92" name="Line 366"/>
              <p:cNvSpPr>
                <a:spLocks noChangeShapeType="1"/>
              </p:cNvSpPr>
              <p:nvPr/>
            </p:nvSpPr>
            <p:spPr bwMode="auto">
              <a:xfrm flipH="1">
                <a:off x="4416" y="1488"/>
                <a:ext cx="240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3" name="Line 367"/>
              <p:cNvSpPr>
                <a:spLocks noChangeShapeType="1"/>
              </p:cNvSpPr>
              <p:nvPr/>
            </p:nvSpPr>
            <p:spPr bwMode="auto">
              <a:xfrm>
                <a:off x="4656" y="1488"/>
                <a:ext cx="432" cy="432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4" name="Freeform 368"/>
              <p:cNvSpPr>
                <a:spLocks/>
              </p:cNvSpPr>
              <p:nvPr/>
            </p:nvSpPr>
            <p:spPr bwMode="auto">
              <a:xfrm>
                <a:off x="4617" y="1566"/>
                <a:ext cx="117" cy="40"/>
              </a:xfrm>
              <a:custGeom>
                <a:avLst/>
                <a:gdLst>
                  <a:gd name="T0" fmla="*/ 0 w 117"/>
                  <a:gd name="T1" fmla="*/ 9 h 40"/>
                  <a:gd name="T2" fmla="*/ 117 w 117"/>
                  <a:gd name="T3" fmla="*/ 0 h 40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117" h="40">
                    <a:moveTo>
                      <a:pt x="0" y="9"/>
                    </a:moveTo>
                    <a:cubicBezTo>
                      <a:pt x="45" y="24"/>
                      <a:pt x="77" y="40"/>
                      <a:pt x="117" y="0"/>
                    </a:cubicBezTo>
                  </a:path>
                </a:pathLst>
              </a:cu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9" name="Text Box 369"/>
            <p:cNvSpPr txBox="1">
              <a:spLocks noChangeArrowheads="1"/>
            </p:cNvSpPr>
            <p:nvPr/>
          </p:nvSpPr>
          <p:spPr bwMode="auto">
            <a:xfrm>
              <a:off x="7212012" y="3352800"/>
              <a:ext cx="16764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r>
                <a:rPr kumimoji="1" lang="en-US" altLang="zh-CN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          S</a:t>
              </a:r>
              <a:r>
                <a:rPr kumimoji="1" lang="en-US" altLang="zh-CN" baseline="-2500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</a:p>
          </p:txBody>
        </p:sp>
        <p:sp>
          <p:nvSpPr>
            <p:cNvPr id="60" name="Text Box 370"/>
            <p:cNvSpPr txBox="1">
              <a:spLocks noChangeArrowheads="1"/>
            </p:cNvSpPr>
            <p:nvPr/>
          </p:nvSpPr>
          <p:spPr bwMode="auto">
            <a:xfrm>
              <a:off x="4189412" y="2325624"/>
              <a:ext cx="468312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-2 </a:t>
              </a:r>
            </a:p>
          </p:txBody>
        </p:sp>
        <p:sp>
          <p:nvSpPr>
            <p:cNvPr id="61" name="Text Box 371"/>
            <p:cNvSpPr txBox="1">
              <a:spLocks noChangeArrowheads="1"/>
            </p:cNvSpPr>
            <p:nvPr/>
          </p:nvSpPr>
          <p:spPr bwMode="auto">
            <a:xfrm>
              <a:off x="6673850" y="2323211"/>
              <a:ext cx="43338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FontTx/>
                <a:buNone/>
              </a:pPr>
              <a:r>
                <a:rPr kumimoji="1" lang="en-US" altLang="zh-CN" dirty="0">
                  <a:solidFill>
                    <a:srgbClr val="0000CC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</a:p>
          </p:txBody>
        </p:sp>
        <p:grpSp>
          <p:nvGrpSpPr>
            <p:cNvPr id="62" name="Group 372"/>
            <p:cNvGrpSpPr>
              <a:grpSpLocks/>
            </p:cNvGrpSpPr>
            <p:nvPr/>
          </p:nvGrpSpPr>
          <p:grpSpPr bwMode="auto">
            <a:xfrm>
              <a:off x="7142162" y="2378075"/>
              <a:ext cx="609600" cy="533400"/>
              <a:chOff x="2160" y="2928"/>
              <a:chExt cx="384" cy="336"/>
            </a:xfrm>
          </p:grpSpPr>
          <p:sp>
            <p:nvSpPr>
              <p:cNvPr id="88" name="Line 373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9" name="Line 374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0" name="Line 375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" name="Line 376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377"/>
            <p:cNvGrpSpPr>
              <a:grpSpLocks/>
            </p:cNvGrpSpPr>
            <p:nvPr/>
          </p:nvGrpSpPr>
          <p:grpSpPr bwMode="auto">
            <a:xfrm>
              <a:off x="7364412" y="2590800"/>
              <a:ext cx="138112" cy="142875"/>
              <a:chOff x="2811" y="2688"/>
              <a:chExt cx="165" cy="144"/>
            </a:xfrm>
          </p:grpSpPr>
          <p:sp>
            <p:nvSpPr>
              <p:cNvPr id="86" name="Line 378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7" name="Line 379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4" name="Group 380"/>
            <p:cNvGrpSpPr>
              <a:grpSpLocks/>
            </p:cNvGrpSpPr>
            <p:nvPr/>
          </p:nvGrpSpPr>
          <p:grpSpPr bwMode="auto">
            <a:xfrm>
              <a:off x="1208087" y="3738563"/>
              <a:ext cx="138112" cy="142875"/>
              <a:chOff x="2811" y="2688"/>
              <a:chExt cx="165" cy="144"/>
            </a:xfrm>
          </p:grpSpPr>
          <p:sp>
            <p:nvSpPr>
              <p:cNvPr id="84" name="Line 381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5" name="Line 382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5" name="Oval 383"/>
            <p:cNvSpPr>
              <a:spLocks noChangeArrowheads="1"/>
            </p:cNvSpPr>
            <p:nvPr/>
          </p:nvSpPr>
          <p:spPr bwMode="auto">
            <a:xfrm>
              <a:off x="1200150" y="4106863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6" name="Group 384"/>
            <p:cNvGrpSpPr>
              <a:grpSpLocks/>
            </p:cNvGrpSpPr>
            <p:nvPr/>
          </p:nvGrpSpPr>
          <p:grpSpPr bwMode="auto">
            <a:xfrm>
              <a:off x="3468687" y="5186363"/>
              <a:ext cx="609600" cy="533400"/>
              <a:chOff x="2160" y="2928"/>
              <a:chExt cx="384" cy="336"/>
            </a:xfrm>
          </p:grpSpPr>
          <p:sp>
            <p:nvSpPr>
              <p:cNvPr id="80" name="Line 385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Line 386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Line 387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Line 388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7" name="Group 389"/>
            <p:cNvGrpSpPr>
              <a:grpSpLocks/>
            </p:cNvGrpSpPr>
            <p:nvPr/>
          </p:nvGrpSpPr>
          <p:grpSpPr bwMode="auto">
            <a:xfrm>
              <a:off x="3468687" y="5414963"/>
              <a:ext cx="138112" cy="142875"/>
              <a:chOff x="2811" y="2688"/>
              <a:chExt cx="165" cy="144"/>
            </a:xfrm>
          </p:grpSpPr>
          <p:sp>
            <p:nvSpPr>
              <p:cNvPr id="78" name="Line 390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Line 391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68" name="Oval 392"/>
            <p:cNvSpPr>
              <a:spLocks noChangeArrowheads="1"/>
            </p:cNvSpPr>
            <p:nvPr/>
          </p:nvSpPr>
          <p:spPr bwMode="auto">
            <a:xfrm>
              <a:off x="3459162" y="5191125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9" name="Group 393"/>
            <p:cNvGrpSpPr>
              <a:grpSpLocks/>
            </p:cNvGrpSpPr>
            <p:nvPr/>
          </p:nvGrpSpPr>
          <p:grpSpPr bwMode="auto">
            <a:xfrm>
              <a:off x="5845175" y="5381625"/>
              <a:ext cx="138112" cy="142875"/>
              <a:chOff x="2811" y="2688"/>
              <a:chExt cx="165" cy="144"/>
            </a:xfrm>
          </p:grpSpPr>
          <p:sp>
            <p:nvSpPr>
              <p:cNvPr id="76" name="Line 394"/>
              <p:cNvSpPr>
                <a:spLocks noChangeShapeType="1"/>
              </p:cNvSpPr>
              <p:nvPr/>
            </p:nvSpPr>
            <p:spPr bwMode="auto">
              <a:xfrm flipH="1">
                <a:off x="2811" y="2688"/>
                <a:ext cx="144" cy="144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Line 395"/>
              <p:cNvSpPr>
                <a:spLocks noChangeShapeType="1"/>
              </p:cNvSpPr>
              <p:nvPr/>
            </p:nvSpPr>
            <p:spPr bwMode="auto">
              <a:xfrm>
                <a:off x="2811" y="2688"/>
                <a:ext cx="165" cy="135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70" name="Oval 396"/>
            <p:cNvSpPr>
              <a:spLocks noChangeArrowheads="1"/>
            </p:cNvSpPr>
            <p:nvPr/>
          </p:nvSpPr>
          <p:spPr bwMode="auto">
            <a:xfrm>
              <a:off x="6302375" y="5391150"/>
              <a:ext cx="138112" cy="147638"/>
            </a:xfrm>
            <a:prstGeom prst="ellipse">
              <a:avLst/>
            </a:prstGeom>
            <a:noFill/>
            <a:ln w="9525">
              <a:solidFill>
                <a:srgbClr val="0000CC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v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2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Char char="•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zh-CN" altLang="en-US" sz="1800"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71" name="Group 397"/>
            <p:cNvGrpSpPr>
              <a:grpSpLocks/>
            </p:cNvGrpSpPr>
            <p:nvPr/>
          </p:nvGrpSpPr>
          <p:grpSpPr bwMode="auto">
            <a:xfrm>
              <a:off x="5845175" y="5186363"/>
              <a:ext cx="609600" cy="533400"/>
              <a:chOff x="2160" y="2928"/>
              <a:chExt cx="384" cy="336"/>
            </a:xfrm>
          </p:grpSpPr>
          <p:sp>
            <p:nvSpPr>
              <p:cNvPr id="72" name="Line 398"/>
              <p:cNvSpPr>
                <a:spLocks noChangeShapeType="1"/>
              </p:cNvSpPr>
              <p:nvPr/>
            </p:nvSpPr>
            <p:spPr bwMode="auto">
              <a:xfrm>
                <a:off x="2160" y="3033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Line 399"/>
              <p:cNvSpPr>
                <a:spLocks noChangeShapeType="1"/>
              </p:cNvSpPr>
              <p:nvPr/>
            </p:nvSpPr>
            <p:spPr bwMode="auto">
              <a:xfrm>
                <a:off x="2160" y="3159"/>
                <a:ext cx="384" cy="0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4" name="Line 400"/>
              <p:cNvSpPr>
                <a:spLocks noChangeShapeType="1"/>
              </p:cNvSpPr>
              <p:nvPr/>
            </p:nvSpPr>
            <p:spPr bwMode="auto">
              <a:xfrm>
                <a:off x="2265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Line 401"/>
              <p:cNvSpPr>
                <a:spLocks noChangeShapeType="1"/>
              </p:cNvSpPr>
              <p:nvPr/>
            </p:nvSpPr>
            <p:spPr bwMode="auto">
              <a:xfrm>
                <a:off x="2430" y="2928"/>
                <a:ext cx="0" cy="336"/>
              </a:xfrm>
              <a:prstGeom prst="line">
                <a:avLst/>
              </a:prstGeom>
              <a:noFill/>
              <a:ln w="9525">
                <a:solidFill>
                  <a:srgbClr val="0000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201" name="AutoShape 403"/>
          <p:cNvSpPr>
            <a:spLocks/>
          </p:cNvSpPr>
          <p:nvPr/>
        </p:nvSpPr>
        <p:spPr bwMode="auto">
          <a:xfrm>
            <a:off x="7226300" y="759329"/>
            <a:ext cx="1676400" cy="533400"/>
          </a:xfrm>
          <a:prstGeom prst="accentCallout1">
            <a:avLst>
              <a:gd name="adj1" fmla="val 21431"/>
              <a:gd name="adj2" fmla="val -4546"/>
              <a:gd name="adj3" fmla="val 354064"/>
              <a:gd name="adj4" fmla="val 9129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sp>
        <p:nvSpPr>
          <p:cNvPr id="202" name="AutoShape 404"/>
          <p:cNvSpPr>
            <a:spLocks/>
          </p:cNvSpPr>
          <p:nvPr/>
        </p:nvSpPr>
        <p:spPr bwMode="auto">
          <a:xfrm>
            <a:off x="309729" y="5666833"/>
            <a:ext cx="1447800" cy="533400"/>
          </a:xfrm>
          <a:prstGeom prst="accentCallout1">
            <a:avLst>
              <a:gd name="adj1" fmla="val 21431"/>
              <a:gd name="adj2" fmla="val 105264"/>
              <a:gd name="adj3" fmla="val -109064"/>
              <a:gd name="adj4" fmla="val 209624"/>
            </a:avLst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v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kumimoji="1"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kumimoji="1"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</a:p>
        </p:txBody>
      </p:sp>
      <p:pic>
        <p:nvPicPr>
          <p:cNvPr id="248" name="图片 2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05" y="149023"/>
            <a:ext cx="2998930" cy="917281"/>
          </a:xfrm>
          <a:prstGeom prst="rect">
            <a:avLst/>
          </a:prstGeom>
        </p:spPr>
      </p:pic>
      <p:cxnSp>
        <p:nvCxnSpPr>
          <p:cNvPr id="266" name="直接箭头连接符 265"/>
          <p:cNvCxnSpPr>
            <a:stCxn id="5" idx="0"/>
          </p:cNvCxnSpPr>
          <p:nvPr/>
        </p:nvCxnSpPr>
        <p:spPr bwMode="auto">
          <a:xfrm>
            <a:off x="5154612" y="1600200"/>
            <a:ext cx="2209800" cy="685800"/>
          </a:xfrm>
          <a:prstGeom prst="straightConnector1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8" name="矩形 267"/>
          <p:cNvSpPr/>
          <p:nvPr/>
        </p:nvSpPr>
        <p:spPr bwMode="auto">
          <a:xfrm>
            <a:off x="6464300" y="142875"/>
            <a:ext cx="242411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步的搜索树</a:t>
            </a:r>
          </a:p>
        </p:txBody>
      </p:sp>
      <p:grpSp>
        <p:nvGrpSpPr>
          <p:cNvPr id="203" name="组合 202"/>
          <p:cNvGrpSpPr/>
          <p:nvPr/>
        </p:nvGrpSpPr>
        <p:grpSpPr>
          <a:xfrm>
            <a:off x="115887" y="2313385"/>
            <a:ext cx="8812329" cy="3257768"/>
            <a:chOff x="115887" y="2313385"/>
            <a:chExt cx="8812329" cy="3257768"/>
          </a:xfrm>
        </p:grpSpPr>
        <p:grpSp>
          <p:nvGrpSpPr>
            <p:cNvPr id="262" name="组合 261"/>
            <p:cNvGrpSpPr/>
            <p:nvPr/>
          </p:nvGrpSpPr>
          <p:grpSpPr>
            <a:xfrm>
              <a:off x="167425" y="2724745"/>
              <a:ext cx="8760791" cy="2846408"/>
              <a:chOff x="167425" y="2724745"/>
              <a:chExt cx="8760791" cy="2846408"/>
            </a:xfrm>
          </p:grpSpPr>
          <p:cxnSp>
            <p:nvCxnSpPr>
              <p:cNvPr id="263" name="直接连接符 262"/>
              <p:cNvCxnSpPr/>
              <p:nvPr/>
            </p:nvCxnSpPr>
            <p:spPr bwMode="auto">
              <a:xfrm>
                <a:off x="520700" y="2724745"/>
                <a:ext cx="840751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4" name="任意多边形 263"/>
              <p:cNvSpPr/>
              <p:nvPr/>
            </p:nvSpPr>
            <p:spPr bwMode="auto">
              <a:xfrm>
                <a:off x="167425" y="3902299"/>
                <a:ext cx="8718998" cy="1668854"/>
              </a:xfrm>
              <a:custGeom>
                <a:avLst/>
                <a:gdLst>
                  <a:gd name="connsiteX0" fmla="*/ 0 w 8718998"/>
                  <a:gd name="connsiteY0" fmla="*/ 0 h 1668854"/>
                  <a:gd name="connsiteX1" fmla="*/ 3464417 w 8718998"/>
                  <a:gd name="connsiteY1" fmla="*/ 90152 h 1668854"/>
                  <a:gd name="connsiteX2" fmla="*/ 3940936 w 8718998"/>
                  <a:gd name="connsiteY2" fmla="*/ 360608 h 1668854"/>
                  <a:gd name="connsiteX3" fmla="*/ 3039414 w 8718998"/>
                  <a:gd name="connsiteY3" fmla="*/ 1416676 h 1668854"/>
                  <a:gd name="connsiteX4" fmla="*/ 3412902 w 8718998"/>
                  <a:gd name="connsiteY4" fmla="*/ 1635616 h 1668854"/>
                  <a:gd name="connsiteX5" fmla="*/ 7366716 w 8718998"/>
                  <a:gd name="connsiteY5" fmla="*/ 1635616 h 1668854"/>
                  <a:gd name="connsiteX6" fmla="*/ 7109138 w 8718998"/>
                  <a:gd name="connsiteY6" fmla="*/ 1326524 h 1668854"/>
                  <a:gd name="connsiteX7" fmla="*/ 6284890 w 8718998"/>
                  <a:gd name="connsiteY7" fmla="*/ 309093 h 1668854"/>
                  <a:gd name="connsiteX8" fmla="*/ 6954592 w 8718998"/>
                  <a:gd name="connsiteY8" fmla="*/ 90152 h 1668854"/>
                  <a:gd name="connsiteX9" fmla="*/ 8718998 w 8718998"/>
                  <a:gd name="connsiteY9" fmla="*/ 51515 h 1668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718998" h="1668854">
                    <a:moveTo>
                      <a:pt x="0" y="0"/>
                    </a:moveTo>
                    <a:cubicBezTo>
                      <a:pt x="1403797" y="15025"/>
                      <a:pt x="2807594" y="30051"/>
                      <a:pt x="3464417" y="90152"/>
                    </a:cubicBezTo>
                    <a:cubicBezTo>
                      <a:pt x="4121240" y="150253"/>
                      <a:pt x="4011770" y="139521"/>
                      <a:pt x="3940936" y="360608"/>
                    </a:cubicBezTo>
                    <a:cubicBezTo>
                      <a:pt x="3870102" y="581695"/>
                      <a:pt x="3127420" y="1204175"/>
                      <a:pt x="3039414" y="1416676"/>
                    </a:cubicBezTo>
                    <a:cubicBezTo>
                      <a:pt x="2951408" y="1629177"/>
                      <a:pt x="2691685" y="1599126"/>
                      <a:pt x="3412902" y="1635616"/>
                    </a:cubicBezTo>
                    <a:cubicBezTo>
                      <a:pt x="4134119" y="1672106"/>
                      <a:pt x="6750677" y="1687131"/>
                      <a:pt x="7366716" y="1635616"/>
                    </a:cubicBezTo>
                    <a:cubicBezTo>
                      <a:pt x="7982755" y="1584101"/>
                      <a:pt x="7109138" y="1326524"/>
                      <a:pt x="7109138" y="1326524"/>
                    </a:cubicBezTo>
                    <a:cubicBezTo>
                      <a:pt x="6928834" y="1105437"/>
                      <a:pt x="6310648" y="515155"/>
                      <a:pt x="6284890" y="309093"/>
                    </a:cubicBezTo>
                    <a:cubicBezTo>
                      <a:pt x="6259132" y="103031"/>
                      <a:pt x="6548907" y="133082"/>
                      <a:pt x="6954592" y="90152"/>
                    </a:cubicBezTo>
                    <a:cubicBezTo>
                      <a:pt x="7360277" y="47222"/>
                      <a:pt x="8718998" y="51515"/>
                      <a:pt x="8718998" y="51515"/>
                    </a:cubicBezTo>
                  </a:path>
                </a:pathLst>
              </a:custGeom>
              <a:noFill/>
              <a:ln w="22225" cap="flat" cmpd="sng" algn="ctr">
                <a:solidFill>
                  <a:srgbClr val="FF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" name="文本框 1"/>
            <p:cNvSpPr txBox="1"/>
            <p:nvPr/>
          </p:nvSpPr>
          <p:spPr>
            <a:xfrm>
              <a:off x="232409" y="2313385"/>
              <a:ext cx="8382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或节点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210" name="文本框 209"/>
            <p:cNvSpPr txBox="1"/>
            <p:nvPr/>
          </p:nvSpPr>
          <p:spPr>
            <a:xfrm>
              <a:off x="115887" y="3186113"/>
              <a:ext cx="83820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0000FF"/>
                  </a:solidFill>
                </a:rPr>
                <a:t>与节点</a:t>
              </a:r>
              <a:endParaRPr lang="zh-CN" altLang="en-US" sz="2000" dirty="0">
                <a:solidFill>
                  <a:srgbClr val="0000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21075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01" grpId="0" animBg="1"/>
      <p:bldP spid="20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752600"/>
            <a:ext cx="7891463" cy="4038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针对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集合</a:t>
            </a:r>
            <a:r>
              <a:rPr kumimoji="1" lang="en-US" altLang="zh-CN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中子节点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，分别作如下处理：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① 对那些</a:t>
            </a:r>
            <a:r>
              <a:rPr kumimoji="1" lang="zh-CN" altLang="en-US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未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成员，设置一个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即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将其放入</a:t>
            </a:r>
            <a:r>
              <a:rPr kumimoji="1" lang="en-US" altLang="zh-CN" sz="2000" b="1" u="wavyDbl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（新生成的子节点→添加）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② 对原来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中出现过，但还未被扩展的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</a:t>
            </a:r>
            <a:endParaRPr kumimoji="1" lang="en-US" altLang="zh-CN" sz="20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要修改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它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已生成、未扩展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③ 对先前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中出现过，并已扩展的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成员，确定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是否需要修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改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其后继节点指向父节点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已经扩展→后继</a:t>
            </a:r>
            <a:r>
              <a:rPr kumimoji="1" lang="en-US" altLang="zh-CN" sz="18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按某种策略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表中的节点进行排序。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1 1"/>
          <p:cNvSpPr/>
          <p:nvPr/>
        </p:nvSpPr>
        <p:spPr bwMode="auto">
          <a:xfrm>
            <a:off x="685800" y="228600"/>
            <a:ext cx="3352800" cy="304800"/>
          </a:xfrm>
          <a:prstGeom prst="borderCallout1">
            <a:avLst>
              <a:gd name="adj1" fmla="val 100568"/>
              <a:gd name="adj2" fmla="val -540"/>
              <a:gd name="adj3" fmla="val 685547"/>
              <a:gd name="adj4" fmla="val 50264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中均未出现过</a:t>
            </a:r>
          </a:p>
        </p:txBody>
      </p:sp>
      <p:sp>
        <p:nvSpPr>
          <p:cNvPr id="4" name="线形标注 1 3"/>
          <p:cNvSpPr/>
          <p:nvPr/>
        </p:nvSpPr>
        <p:spPr bwMode="auto">
          <a:xfrm>
            <a:off x="2605088" y="685800"/>
            <a:ext cx="4816475" cy="304800"/>
          </a:xfrm>
          <a:prstGeom prst="borderCallout1">
            <a:avLst>
              <a:gd name="adj1" fmla="val 100568"/>
              <a:gd name="adj2" fmla="val 50"/>
              <a:gd name="adj3" fmla="val 833688"/>
              <a:gd name="adj4" fmla="val -2798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已从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中取出放入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中，准备扩展的</a:t>
            </a:r>
          </a:p>
        </p:txBody>
      </p:sp>
      <p:sp>
        <p:nvSpPr>
          <p:cNvPr id="5" name="线形标注 1 4"/>
          <p:cNvSpPr/>
          <p:nvPr/>
        </p:nvSpPr>
        <p:spPr bwMode="auto">
          <a:xfrm>
            <a:off x="5972175" y="1143000"/>
            <a:ext cx="2605088" cy="307975"/>
          </a:xfrm>
          <a:prstGeom prst="borderCallout1">
            <a:avLst>
              <a:gd name="adj1" fmla="val 95869"/>
              <a:gd name="adj2" fmla="val -128"/>
              <a:gd name="adj3" fmla="val 936685"/>
              <a:gd name="adj4" fmla="val -136163"/>
            </a:avLst>
          </a:prstGeom>
          <a:noFill/>
          <a:ln>
            <a:prstDash val="solid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已在</a:t>
            </a:r>
            <a:r>
              <a:rPr lang="en-US" altLang="zh-CN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中扩展过的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1053971" y="2438400"/>
            <a:ext cx="0" cy="18288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258841" y="5809306"/>
            <a:ext cx="6324600" cy="27699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571500" indent="-571500" eaLnBrk="1" hangingPunct="1">
              <a:spcAft>
                <a:spcPts val="0"/>
              </a:spcAft>
            </a:pPr>
            <a:r>
              <a:rPr kumimoji="1" lang="en-US" altLang="zh-CN" sz="1800" dirty="0" smtClean="0"/>
              <a:t>【</a:t>
            </a:r>
            <a:r>
              <a:rPr kumimoji="1" lang="zh-CN" altLang="en-US" sz="1800" dirty="0" smtClean="0"/>
              <a:t>⑵ </a:t>
            </a:r>
            <a:r>
              <a:rPr kumimoji="1" lang="zh-CN" altLang="en-US" sz="1800" dirty="0"/>
              <a:t>检查</a:t>
            </a:r>
            <a:r>
              <a:rPr kumimoji="1" lang="en-US" altLang="zh-CN" sz="1800" dirty="0">
                <a:solidFill>
                  <a:srgbClr val="FF0000"/>
                </a:solidFill>
              </a:rPr>
              <a:t>OPEN</a:t>
            </a:r>
            <a:r>
              <a:rPr kumimoji="1" lang="zh-CN" altLang="en-US" sz="1800" dirty="0">
                <a:solidFill>
                  <a:srgbClr val="FF0000"/>
                </a:solidFill>
              </a:rPr>
              <a:t>表是否为空</a:t>
            </a:r>
            <a:r>
              <a:rPr kumimoji="1" lang="zh-CN" altLang="en-US" sz="1800" dirty="0"/>
              <a:t>，若为空，则问题无解，失败</a:t>
            </a:r>
            <a:r>
              <a:rPr kumimoji="1" lang="zh-CN" altLang="en-US" sz="1800" dirty="0" smtClean="0"/>
              <a:t>退出</a:t>
            </a:r>
            <a:r>
              <a:rPr kumimoji="1" lang="en-US" altLang="zh-CN" sz="1800" dirty="0" smtClean="0"/>
              <a:t>】</a:t>
            </a:r>
            <a:endParaRPr kumimoji="1"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5" grpId="0" animBg="1"/>
      <p:bldP spid="8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24000" y="1295400"/>
            <a:ext cx="5715000" cy="3580761"/>
            <a:chOff x="1524000" y="1295400"/>
            <a:chExt cx="5715000" cy="3580761"/>
          </a:xfrm>
        </p:grpSpPr>
        <p:grpSp>
          <p:nvGrpSpPr>
            <p:cNvPr id="2" name="组合 1"/>
            <p:cNvGrpSpPr/>
            <p:nvPr/>
          </p:nvGrpSpPr>
          <p:grpSpPr>
            <a:xfrm>
              <a:off x="1524000" y="1295400"/>
              <a:ext cx="5715000" cy="3580761"/>
              <a:chOff x="1524000" y="1295400"/>
              <a:chExt cx="5715000" cy="3580761"/>
            </a:xfrm>
          </p:grpSpPr>
          <p:pic>
            <p:nvPicPr>
              <p:cNvPr id="4" name="Picture 2" descr="3_6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4000" y="1295400"/>
                <a:ext cx="5715000" cy="35807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8" name="矩形 27"/>
              <p:cNvSpPr/>
              <p:nvPr/>
            </p:nvSpPr>
            <p:spPr bwMode="auto">
              <a:xfrm>
                <a:off x="5793347" y="3754206"/>
                <a:ext cx="431515" cy="1692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5-4= 1</a:t>
                </a:r>
                <a:endParaRPr kumimoji="0" lang="zh-CN" altLang="en-US" sz="11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2737099" y="2625854"/>
              <a:ext cx="3546558" cy="924753"/>
              <a:chOff x="2737099" y="2625854"/>
              <a:chExt cx="3546558" cy="924753"/>
            </a:xfrm>
          </p:grpSpPr>
          <p:sp>
            <p:nvSpPr>
              <p:cNvPr id="24" name="弧形 23"/>
              <p:cNvSpPr/>
              <p:nvPr/>
            </p:nvSpPr>
            <p:spPr bwMode="auto">
              <a:xfrm rot="9093453">
                <a:off x="2737099" y="2625854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5" name="弧形 24"/>
              <p:cNvSpPr/>
              <p:nvPr/>
            </p:nvSpPr>
            <p:spPr bwMode="auto">
              <a:xfrm rot="9093453">
                <a:off x="4399087" y="3216988"/>
                <a:ext cx="598193" cy="333619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弧形 25"/>
              <p:cNvSpPr/>
              <p:nvPr/>
            </p:nvSpPr>
            <p:spPr bwMode="auto">
              <a:xfrm rot="9093453">
                <a:off x="5956791" y="2798412"/>
                <a:ext cx="326866" cy="181851"/>
              </a:xfrm>
              <a:prstGeom prst="arc">
                <a:avLst/>
              </a:prstGeom>
              <a:ln w="22225">
                <a:solidFill>
                  <a:srgbClr val="0099FF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</p:grp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152400" y="303522"/>
            <a:ext cx="4572000" cy="38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在初始节点时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706414" y="534040"/>
            <a:ext cx="3172496" cy="2209799"/>
            <a:chOff x="5706414" y="534040"/>
            <a:chExt cx="3172496" cy="2209799"/>
          </a:xfrm>
        </p:grpSpPr>
        <p:sp>
          <p:nvSpPr>
            <p:cNvPr id="9" name="AutoShape 7"/>
            <p:cNvSpPr>
              <a:spLocks/>
            </p:cNvSpPr>
            <p:nvPr/>
          </p:nvSpPr>
          <p:spPr bwMode="auto">
            <a:xfrm>
              <a:off x="5754710" y="534040"/>
              <a:ext cx="3124200" cy="578528"/>
            </a:xfrm>
            <a:prstGeom prst="borderCallout1">
              <a:avLst>
                <a:gd name="adj1" fmla="val 16667"/>
                <a:gd name="adj2" fmla="val -2176"/>
                <a:gd name="adj3" fmla="val 271073"/>
                <a:gd name="adj4" fmla="val 17002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1600" dirty="0">
                  <a:latin typeface="楷体_GB2312" pitchFamily="49" charset="-122"/>
                  <a:ea typeface="楷体_GB2312" pitchFamily="49" charset="-122"/>
                </a:rPr>
                <a:t>总是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选择</a:t>
              </a:r>
              <a:r>
                <a:rPr lang="zh-CN" altLang="en-US" sz="1600" b="1" dirty="0">
                  <a:latin typeface="楷体_GB2312" pitchFamily="49" charset="-122"/>
                  <a:ea typeface="楷体_GB2312" pitchFamily="49" charset="-122"/>
                </a:rPr>
                <a:t>对自己最有利的一步</a:t>
              </a:r>
              <a:r>
                <a:rPr lang="en-US" altLang="zh-CN" sz="1600" b="1" dirty="0">
                  <a:latin typeface="楷体_GB2312" pitchFamily="49" charset="-122"/>
                  <a:ea typeface="楷体_GB2312" pitchFamily="49" charset="-122"/>
                </a:rPr>
                <a:t>,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如估值</a:t>
              </a:r>
              <a:r>
                <a:rPr lang="en-US" altLang="zh-CN" sz="1600" b="1" dirty="0" smtClean="0">
                  <a:latin typeface="楷体_GB2312" pitchFamily="49" charset="-122"/>
                  <a:ea typeface="楷体_GB2312" pitchFamily="49" charset="-122"/>
                </a:rPr>
                <a:t>f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为“</a:t>
              </a:r>
              <a:r>
                <a:rPr lang="en-US" altLang="zh-CN" sz="16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lang="zh-CN" altLang="en-US" sz="1600" b="1" dirty="0" smtClean="0"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en-US" sz="1600" dirty="0" smtClean="0">
                  <a:latin typeface="楷体_GB2312" pitchFamily="49" charset="-122"/>
                  <a:ea typeface="楷体_GB2312" pitchFamily="49" charset="-122"/>
                </a:rPr>
                <a:t>的节点。</a:t>
              </a:r>
              <a:endParaRPr lang="en-US" altLang="zh-CN" sz="16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5706414" y="2210439"/>
              <a:ext cx="914401" cy="533400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3" name="椭圆 12"/>
          <p:cNvSpPr/>
          <p:nvPr/>
        </p:nvSpPr>
        <p:spPr bwMode="auto">
          <a:xfrm rot="16200000">
            <a:off x="5313072" y="4087083"/>
            <a:ext cx="838200" cy="779026"/>
          </a:xfrm>
          <a:prstGeom prst="ellipse">
            <a:avLst/>
          </a:prstGeom>
          <a:noFill/>
          <a:ln w="19050">
            <a:solidFill>
              <a:srgbClr val="0099FF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277914" y="2065245"/>
            <a:ext cx="2591335" cy="1964788"/>
            <a:chOff x="6277914" y="2065245"/>
            <a:chExt cx="2591335" cy="1964788"/>
          </a:xfrm>
        </p:grpSpPr>
        <p:sp>
          <p:nvSpPr>
            <p:cNvPr id="20" name="AutoShape 6"/>
            <p:cNvSpPr>
              <a:spLocks/>
            </p:cNvSpPr>
            <p:nvPr/>
          </p:nvSpPr>
          <p:spPr bwMode="auto">
            <a:xfrm>
              <a:off x="7772400" y="2065245"/>
              <a:ext cx="1096849" cy="373155"/>
            </a:xfrm>
            <a:prstGeom prst="borderCallout1">
              <a:avLst>
                <a:gd name="adj1" fmla="val 16667"/>
                <a:gd name="adj2" fmla="val -2940"/>
                <a:gd name="adj3" fmla="val 332118"/>
                <a:gd name="adj4" fmla="val -76500"/>
              </a:avLst>
            </a:prstGeom>
            <a:solidFill>
              <a:schemeClr val="bg1"/>
            </a:solidFill>
            <a:ln w="12700" cap="rnd" algn="ctr">
              <a:solidFill>
                <a:schemeClr val="tx1"/>
              </a:solidFill>
              <a:prstDash val="sysDot"/>
              <a:miter lim="800000"/>
              <a:headEnd/>
              <a:tailEnd/>
            </a:ln>
          </p:spPr>
          <p:txBody>
            <a:bodyPr lIns="0" tIns="0" rIns="0" bIns="0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4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应选择</a:t>
              </a:r>
              <a:r>
                <a:rPr lang="zh-CN" altLang="en-US" sz="24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：</a:t>
              </a:r>
              <a:endPara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77914" y="3287722"/>
              <a:ext cx="884885" cy="742311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3546716" y="3702976"/>
            <a:ext cx="431515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4-5= -1</a:t>
            </a:r>
            <a:endParaRPr kumimoji="0" lang="zh-CN" altLang="en-US" sz="11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6"/>
          <p:cNvSpPr>
            <a:spLocks/>
          </p:cNvSpPr>
          <p:nvPr/>
        </p:nvSpPr>
        <p:spPr bwMode="auto">
          <a:xfrm>
            <a:off x="7239000" y="1333180"/>
            <a:ext cx="1630250" cy="572139"/>
          </a:xfrm>
          <a:prstGeom prst="borderCallout1">
            <a:avLst>
              <a:gd name="adj1" fmla="val 16667"/>
              <a:gd name="adj2" fmla="val -2940"/>
              <a:gd name="adj3" fmla="val 307442"/>
              <a:gd name="adj4" fmla="val -65960"/>
            </a:avLst>
          </a:prstGeom>
          <a:solidFill>
            <a:schemeClr val="bg1"/>
          </a:solidFill>
          <a:ln w="127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 lIns="0" tIns="0" rIns="0" bIns="0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站在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立场，下一步扩展 </a:t>
            </a:r>
            <a:r>
              <a:rPr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?</a:t>
            </a:r>
            <a:endParaRPr lang="zh-CN" altLang="en-US" sz="16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7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762000" y="1331370"/>
            <a:ext cx="7551849" cy="5050632"/>
            <a:chOff x="762000" y="1578768"/>
            <a:chExt cx="7551849" cy="5050632"/>
          </a:xfrm>
        </p:grpSpPr>
        <p:grpSp>
          <p:nvGrpSpPr>
            <p:cNvPr id="28" name="组合 27"/>
            <p:cNvGrpSpPr/>
            <p:nvPr/>
          </p:nvGrpSpPr>
          <p:grpSpPr>
            <a:xfrm>
              <a:off x="762000" y="1578768"/>
              <a:ext cx="7551849" cy="5050632"/>
              <a:chOff x="762000" y="1578768"/>
              <a:chExt cx="7551849" cy="505063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762000" y="1578768"/>
                <a:ext cx="7551849" cy="5050632"/>
                <a:chOff x="762000" y="1578768"/>
                <a:chExt cx="7551849" cy="5050632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762000" y="1578768"/>
                  <a:ext cx="7543800" cy="5050632"/>
                  <a:chOff x="762000" y="1578768"/>
                  <a:chExt cx="7543800" cy="5050632"/>
                </a:xfrm>
              </p:grpSpPr>
              <p:pic>
                <p:nvPicPr>
                  <p:cNvPr id="4" name="Picture 2" descr="3"/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62000" y="1578768"/>
                    <a:ext cx="7543800" cy="505063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2" name="弧形 1"/>
                  <p:cNvSpPr/>
                  <p:nvPr/>
                </p:nvSpPr>
                <p:spPr bwMode="auto">
                  <a:xfrm rot="9516244">
                    <a:off x="3367567" y="2087678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2" name="弧形 21"/>
                  <p:cNvSpPr/>
                  <p:nvPr/>
                </p:nvSpPr>
                <p:spPr bwMode="auto">
                  <a:xfrm rot="9516244">
                    <a:off x="4722334" y="2855976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3" name="弧形 22"/>
                  <p:cNvSpPr/>
                  <p:nvPr/>
                </p:nvSpPr>
                <p:spPr bwMode="auto">
                  <a:xfrm rot="9516244">
                    <a:off x="5914176" y="3607532"/>
                    <a:ext cx="45719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  <p:sp>
                <p:nvSpPr>
                  <p:cNvPr id="24" name="弧形 23"/>
                  <p:cNvSpPr/>
                  <p:nvPr/>
                </p:nvSpPr>
                <p:spPr bwMode="auto">
                  <a:xfrm rot="9516244">
                    <a:off x="7337289" y="4574944"/>
                    <a:ext cx="369019" cy="420222"/>
                  </a:xfrm>
                  <a:prstGeom prst="arc">
                    <a:avLst>
                      <a:gd name="adj1" fmla="val 13693611"/>
                      <a:gd name="adj2" fmla="val 0"/>
                    </a:avLst>
                  </a:prstGeom>
                  <a:ln>
                    <a:solidFill>
                      <a:srgbClr val="0070C0"/>
                    </a:solidFill>
                  </a:ln>
                  <a:extLst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zh-CN" altLang="en-US" sz="240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楷体_GB2312" pitchFamily="49" charset="-122"/>
                      <a:ea typeface="楷体_GB2312" pitchFamily="49" charset="-122"/>
                    </a:endParaRPr>
                  </a:p>
                </p:txBody>
              </p:sp>
            </p:grpSp>
            <p:sp>
              <p:nvSpPr>
                <p:cNvPr id="10" name="矩形 9"/>
                <p:cNvSpPr/>
                <p:nvPr/>
              </p:nvSpPr>
              <p:spPr bwMode="auto">
                <a:xfrm>
                  <a:off x="7872747" y="4238450"/>
                  <a:ext cx="441102" cy="19210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p:sp>
            <p:nvSpPr>
              <p:cNvPr id="25" name="矩形 24"/>
              <p:cNvSpPr/>
              <p:nvPr/>
            </p:nvSpPr>
            <p:spPr bwMode="auto">
              <a:xfrm>
                <a:off x="5579969" y="2761562"/>
                <a:ext cx="770049" cy="1847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 bwMode="auto">
              <a:xfrm rot="18894661">
                <a:off x="5954436" y="2763916"/>
                <a:ext cx="138092" cy="5580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24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33" name="矩形 32"/>
            <p:cNvSpPr/>
            <p:nvPr/>
          </p:nvSpPr>
          <p:spPr bwMode="auto">
            <a:xfrm>
              <a:off x="6968517" y="6477000"/>
              <a:ext cx="575283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474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在第二步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447800" y="609600"/>
            <a:ext cx="7315201" cy="5696202"/>
            <a:chOff x="1447800" y="856998"/>
            <a:chExt cx="7315201" cy="5696202"/>
          </a:xfrm>
        </p:grpSpPr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3962400" y="856998"/>
              <a:ext cx="4800601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400" b="1" dirty="0">
                  <a:latin typeface="楷体_GB2312" pitchFamily="49" charset="-122"/>
                  <a:ea typeface="楷体_GB2312" pitchFamily="49" charset="-122"/>
                </a:rPr>
                <a:t>MAX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在新状态下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第</a:t>
              </a:r>
              <a:r>
                <a:rPr lang="en-US" altLang="zh-CN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r>
                <a:rPr lang="zh-CN" altLang="en-US" sz="2000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2000" dirty="0" smtClean="0">
                  <a:latin typeface="楷体_GB2312" pitchFamily="49" charset="-122"/>
                  <a:ea typeface="楷体_GB2312" pitchFamily="49" charset="-122"/>
                </a:rPr>
                <a:t>再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搜索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(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扩展</a:t>
              </a:r>
              <a:r>
                <a:rPr lang="en-US" altLang="zh-CN" sz="2000" b="1" dirty="0" smtClean="0">
                  <a:latin typeface="楷体_GB2312" pitchFamily="49" charset="-122"/>
                  <a:ea typeface="楷体_GB2312" pitchFamily="49" charset="-122"/>
                </a:rPr>
                <a:t>)</a:t>
              </a:r>
              <a:r>
                <a:rPr lang="zh-CN" altLang="en-US" sz="2000" b="1" dirty="0" smtClean="0">
                  <a:latin typeface="楷体_GB2312" pitchFamily="49" charset="-122"/>
                  <a:ea typeface="楷体_GB2312" pitchFamily="49" charset="-122"/>
                </a:rPr>
                <a:t>两层：</a:t>
              </a:r>
              <a:endParaRPr lang="en-US" altLang="zh-CN" sz="2000" b="1" dirty="0"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 bwMode="auto">
            <a:xfrm>
              <a:off x="3276600" y="1676400"/>
              <a:ext cx="5029200" cy="31242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 bwMode="auto">
            <a:xfrm>
              <a:off x="1447800" y="2133600"/>
              <a:ext cx="6858000" cy="4343400"/>
            </a:xfrm>
            <a:prstGeom prst="line">
              <a:avLst/>
            </a:prstGeom>
            <a:ln w="1270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Rectangle 4"/>
            <p:cNvSpPr>
              <a:spLocks noChangeArrowheads="1"/>
            </p:cNvSpPr>
            <p:nvPr/>
          </p:nvSpPr>
          <p:spPr bwMode="auto">
            <a:xfrm>
              <a:off x="8305800" y="4458203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或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Rectangle 4"/>
            <p:cNvSpPr>
              <a:spLocks noChangeArrowheads="1"/>
            </p:cNvSpPr>
            <p:nvPr/>
          </p:nvSpPr>
          <p:spPr bwMode="auto">
            <a:xfrm>
              <a:off x="8273603" y="6078827"/>
              <a:ext cx="457200" cy="4743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2000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与</a:t>
              </a:r>
              <a:endParaRPr lang="en-US" altLang="zh-CN" sz="20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6" name="椭圆 15"/>
          <p:cNvSpPr/>
          <p:nvPr/>
        </p:nvSpPr>
        <p:spPr bwMode="auto">
          <a:xfrm>
            <a:off x="5804078" y="2752308"/>
            <a:ext cx="1164439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3859904" y="2900315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4-2=2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794446" y="3010711"/>
            <a:ext cx="381000" cy="1692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1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0" lang="en-US" altLang="zh-CN" sz="11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-2=1</a:t>
            </a:r>
            <a:endParaRPr kumimoji="0" lang="zh-CN" altLang="en-US" sz="1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6019800" y="4553202"/>
            <a:ext cx="800101" cy="779026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4240904" y="5543802"/>
            <a:ext cx="685254" cy="287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4284361" y="4400802"/>
            <a:ext cx="641797" cy="1422179"/>
            <a:chOff x="4284361" y="4648200"/>
            <a:chExt cx="641797" cy="1422179"/>
          </a:xfrm>
        </p:grpSpPr>
        <p:sp>
          <p:nvSpPr>
            <p:cNvPr id="29" name="椭圆 28"/>
            <p:cNvSpPr/>
            <p:nvPr/>
          </p:nvSpPr>
          <p:spPr bwMode="auto">
            <a:xfrm>
              <a:off x="4284361" y="4648200"/>
              <a:ext cx="641797" cy="1038701"/>
            </a:xfrm>
            <a:prstGeom prst="ellipse">
              <a:avLst/>
            </a:prstGeom>
            <a:noFill/>
            <a:ln w="22225">
              <a:solidFill>
                <a:srgbClr val="0000FF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2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4488277" y="5701047"/>
              <a:ext cx="21143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023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43000" y="1143000"/>
            <a:ext cx="7147943" cy="5410200"/>
            <a:chOff x="1143000" y="1143000"/>
            <a:chExt cx="7147943" cy="5410200"/>
          </a:xfrm>
        </p:grpSpPr>
        <p:grpSp>
          <p:nvGrpSpPr>
            <p:cNvPr id="14" name="组合 13"/>
            <p:cNvGrpSpPr/>
            <p:nvPr/>
          </p:nvGrpSpPr>
          <p:grpSpPr>
            <a:xfrm>
              <a:off x="1143000" y="1143000"/>
              <a:ext cx="7147943" cy="5410200"/>
              <a:chOff x="1143000" y="1143000"/>
              <a:chExt cx="7147943" cy="5410200"/>
            </a:xfrm>
          </p:grpSpPr>
          <p:pic>
            <p:nvPicPr>
              <p:cNvPr id="6" name="Picture 2" descr="3_8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1143000"/>
                <a:ext cx="7147943" cy="5410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弧形 8"/>
              <p:cNvSpPr/>
              <p:nvPr/>
            </p:nvSpPr>
            <p:spPr bwMode="auto">
              <a:xfrm rot="7800207">
                <a:off x="2409452" y="2501585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弧形 9"/>
              <p:cNvSpPr/>
              <p:nvPr/>
            </p:nvSpPr>
            <p:spPr bwMode="auto">
              <a:xfrm rot="8933679">
                <a:off x="3241212" y="4077879"/>
                <a:ext cx="321634" cy="489109"/>
              </a:xfrm>
              <a:prstGeom prst="arc">
                <a:avLst>
                  <a:gd name="adj1" fmla="val 15140075"/>
                  <a:gd name="adj2" fmla="val 2060476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弧形 10"/>
              <p:cNvSpPr/>
              <p:nvPr/>
            </p:nvSpPr>
            <p:spPr bwMode="auto">
              <a:xfrm rot="7800207">
                <a:off x="4514213" y="4687167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弧形 11"/>
              <p:cNvSpPr/>
              <p:nvPr/>
            </p:nvSpPr>
            <p:spPr bwMode="auto">
              <a:xfrm rot="7800207">
                <a:off x="5705370" y="4077079"/>
                <a:ext cx="321634" cy="489109"/>
              </a:xfrm>
              <a:prstGeom prst="arc">
                <a:avLst>
                  <a:gd name="adj1" fmla="val 15140075"/>
                  <a:gd name="adj2" fmla="val 20863278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" name="弧形 12"/>
              <p:cNvSpPr/>
              <p:nvPr/>
            </p:nvSpPr>
            <p:spPr bwMode="auto">
              <a:xfrm rot="7800207">
                <a:off x="6273908" y="2495963"/>
                <a:ext cx="321634" cy="489109"/>
              </a:xfrm>
              <a:prstGeom prst="arc">
                <a:avLst>
                  <a:gd name="adj1" fmla="val 15140075"/>
                  <a:gd name="adj2" fmla="val 0"/>
                </a:avLst>
              </a:prstGeom>
              <a:ln>
                <a:solidFill>
                  <a:srgbClr val="00B050"/>
                </a:solidFill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6" name="矩形 15"/>
            <p:cNvSpPr/>
            <p:nvPr/>
          </p:nvSpPr>
          <p:spPr bwMode="auto">
            <a:xfrm>
              <a:off x="7239000" y="1447800"/>
              <a:ext cx="306410" cy="152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28600" y="135227"/>
            <a:ext cx="3886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MAX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第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应该怎么走</a:t>
            </a:r>
            <a:r>
              <a:rPr lang="en-US" altLang="zh-CN" sz="2400" b="1" dirty="0">
                <a:latin typeface="Arial" panose="020B0604020202020204" pitchFamily="34" charset="0"/>
                <a:ea typeface="楷体_GB2312" pitchFamily="49" charset="-122"/>
              </a:rPr>
              <a:t>…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39000" y="2150773"/>
            <a:ext cx="612820" cy="381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7696200" y="990600"/>
            <a:ext cx="59474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416222" y="847254"/>
            <a:ext cx="223211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第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扩展两层：</a:t>
            </a:r>
          </a:p>
        </p:txBody>
      </p:sp>
      <p:sp>
        <p:nvSpPr>
          <p:cNvPr id="8" name="椭圆 7"/>
          <p:cNvSpPr/>
          <p:nvPr/>
        </p:nvSpPr>
        <p:spPr bwMode="auto">
          <a:xfrm rot="2701252">
            <a:off x="1610341" y="819572"/>
            <a:ext cx="1992503" cy="3759632"/>
          </a:xfrm>
          <a:prstGeom prst="ellipse">
            <a:avLst/>
          </a:prstGeom>
          <a:noFill/>
          <a:ln w="41275">
            <a:solidFill>
              <a:srgbClr val="FF0000"/>
            </a:solidFill>
            <a:prstDash val="sys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292439" y="2120203"/>
            <a:ext cx="5279802" cy="2526317"/>
            <a:chOff x="2292439" y="2120203"/>
            <a:chExt cx="5279802" cy="2526317"/>
          </a:xfrm>
        </p:grpSpPr>
        <p:sp>
          <p:nvSpPr>
            <p:cNvPr id="2" name="任意多边形 1"/>
            <p:cNvSpPr/>
            <p:nvPr/>
          </p:nvSpPr>
          <p:spPr bwMode="auto">
            <a:xfrm>
              <a:off x="2292439" y="2292439"/>
              <a:ext cx="4790941" cy="2354081"/>
            </a:xfrm>
            <a:custGeom>
              <a:avLst/>
              <a:gdLst>
                <a:gd name="connsiteX0" fmla="*/ 0 w 4790941"/>
                <a:gd name="connsiteY0" fmla="*/ 38637 h 2354081"/>
                <a:gd name="connsiteX1" fmla="*/ 746975 w 4790941"/>
                <a:gd name="connsiteY1" fmla="*/ 309093 h 2354081"/>
                <a:gd name="connsiteX2" fmla="*/ 1339403 w 4790941"/>
                <a:gd name="connsiteY2" fmla="*/ 901522 h 2354081"/>
                <a:gd name="connsiteX3" fmla="*/ 1365161 w 4790941"/>
                <a:gd name="connsiteY3" fmla="*/ 1764406 h 2354081"/>
                <a:gd name="connsiteX4" fmla="*/ 1957589 w 4790941"/>
                <a:gd name="connsiteY4" fmla="*/ 2279561 h 2354081"/>
                <a:gd name="connsiteX5" fmla="*/ 2730322 w 4790941"/>
                <a:gd name="connsiteY5" fmla="*/ 2292440 h 2354081"/>
                <a:gd name="connsiteX6" fmla="*/ 3477296 w 4790941"/>
                <a:gd name="connsiteY6" fmla="*/ 1725769 h 2354081"/>
                <a:gd name="connsiteX7" fmla="*/ 3232598 w 4790941"/>
                <a:gd name="connsiteY7" fmla="*/ 862885 h 2354081"/>
                <a:gd name="connsiteX8" fmla="*/ 4790941 w 4790941"/>
                <a:gd name="connsiteY8" fmla="*/ 0 h 2354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90941" h="2354081">
                  <a:moveTo>
                    <a:pt x="0" y="38637"/>
                  </a:moveTo>
                  <a:cubicBezTo>
                    <a:pt x="261870" y="101958"/>
                    <a:pt x="523741" y="165279"/>
                    <a:pt x="746975" y="309093"/>
                  </a:cubicBezTo>
                  <a:cubicBezTo>
                    <a:pt x="970209" y="452907"/>
                    <a:pt x="1236372" y="658970"/>
                    <a:pt x="1339403" y="901522"/>
                  </a:cubicBezTo>
                  <a:cubicBezTo>
                    <a:pt x="1442434" y="1144074"/>
                    <a:pt x="1262130" y="1534733"/>
                    <a:pt x="1365161" y="1764406"/>
                  </a:cubicBezTo>
                  <a:cubicBezTo>
                    <a:pt x="1468192" y="1994079"/>
                    <a:pt x="1730062" y="2191555"/>
                    <a:pt x="1957589" y="2279561"/>
                  </a:cubicBezTo>
                  <a:cubicBezTo>
                    <a:pt x="2185116" y="2367567"/>
                    <a:pt x="2477038" y="2384739"/>
                    <a:pt x="2730322" y="2292440"/>
                  </a:cubicBezTo>
                  <a:cubicBezTo>
                    <a:pt x="2983606" y="2200141"/>
                    <a:pt x="3393583" y="1964028"/>
                    <a:pt x="3477296" y="1725769"/>
                  </a:cubicBezTo>
                  <a:cubicBezTo>
                    <a:pt x="3561009" y="1487510"/>
                    <a:pt x="3013657" y="1150513"/>
                    <a:pt x="3232598" y="862885"/>
                  </a:cubicBezTo>
                  <a:cubicBezTo>
                    <a:pt x="3451539" y="575257"/>
                    <a:pt x="4121240" y="287628"/>
                    <a:pt x="4790941" y="0"/>
                  </a:cubicBezTo>
                </a:path>
              </a:pathLst>
            </a:custGeom>
            <a:ln w="15875">
              <a:solidFill>
                <a:srgbClr val="FF0000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7215681" y="2120203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85611" y="3002668"/>
            <a:ext cx="7908127" cy="3294952"/>
            <a:chOff x="785611" y="3002668"/>
            <a:chExt cx="7908127" cy="3294952"/>
          </a:xfrm>
        </p:grpSpPr>
        <p:sp>
          <p:nvSpPr>
            <p:cNvPr id="5" name="任意多边形 4"/>
            <p:cNvSpPr/>
            <p:nvPr/>
          </p:nvSpPr>
          <p:spPr bwMode="auto">
            <a:xfrm>
              <a:off x="785611" y="3026535"/>
              <a:ext cx="7482626" cy="3271085"/>
            </a:xfrm>
            <a:custGeom>
              <a:avLst/>
              <a:gdLst>
                <a:gd name="connsiteX0" fmla="*/ 0 w 7482626"/>
                <a:gd name="connsiteY0" fmla="*/ 0 h 3271085"/>
                <a:gd name="connsiteX1" fmla="*/ 669702 w 7482626"/>
                <a:gd name="connsiteY1" fmla="*/ 386366 h 3271085"/>
                <a:gd name="connsiteX2" fmla="*/ 2459865 w 7482626"/>
                <a:gd name="connsiteY2" fmla="*/ 386366 h 3271085"/>
                <a:gd name="connsiteX3" fmla="*/ 2086378 w 7482626"/>
                <a:gd name="connsiteY3" fmla="*/ 940158 h 3271085"/>
                <a:gd name="connsiteX4" fmla="*/ 425003 w 7482626"/>
                <a:gd name="connsiteY4" fmla="*/ 1777285 h 3271085"/>
                <a:gd name="connsiteX5" fmla="*/ 656823 w 7482626"/>
                <a:gd name="connsiteY5" fmla="*/ 2240924 h 3271085"/>
                <a:gd name="connsiteX6" fmla="*/ 2562896 w 7482626"/>
                <a:gd name="connsiteY6" fmla="*/ 2228045 h 3271085"/>
                <a:gd name="connsiteX7" fmla="*/ 2936383 w 7482626"/>
                <a:gd name="connsiteY7" fmla="*/ 3103809 h 3271085"/>
                <a:gd name="connsiteX8" fmla="*/ 4803820 w 7482626"/>
                <a:gd name="connsiteY8" fmla="*/ 3193961 h 3271085"/>
                <a:gd name="connsiteX9" fmla="*/ 5254581 w 7482626"/>
                <a:gd name="connsiteY9" fmla="*/ 2240924 h 3271085"/>
                <a:gd name="connsiteX10" fmla="*/ 7096259 w 7482626"/>
                <a:gd name="connsiteY10" fmla="*/ 2228045 h 3271085"/>
                <a:gd name="connsiteX11" fmla="*/ 7134896 w 7482626"/>
                <a:gd name="connsiteY11" fmla="*/ 1738648 h 3271085"/>
                <a:gd name="connsiteX12" fmla="*/ 5228823 w 7482626"/>
                <a:gd name="connsiteY12" fmla="*/ 540913 h 3271085"/>
                <a:gd name="connsiteX13" fmla="*/ 6065950 w 7482626"/>
                <a:gd name="connsiteY13" fmla="*/ 399245 h 3271085"/>
                <a:gd name="connsiteX14" fmla="*/ 7212169 w 7482626"/>
                <a:gd name="connsiteY14" fmla="*/ 334851 h 3271085"/>
                <a:gd name="connsiteX15" fmla="*/ 7482626 w 7482626"/>
                <a:gd name="connsiteY15" fmla="*/ 90152 h 3271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82626" h="3271085">
                  <a:moveTo>
                    <a:pt x="0" y="0"/>
                  </a:moveTo>
                  <a:cubicBezTo>
                    <a:pt x="129862" y="160986"/>
                    <a:pt x="259725" y="321972"/>
                    <a:pt x="669702" y="386366"/>
                  </a:cubicBezTo>
                  <a:cubicBezTo>
                    <a:pt x="1079679" y="450760"/>
                    <a:pt x="2223752" y="294067"/>
                    <a:pt x="2459865" y="386366"/>
                  </a:cubicBezTo>
                  <a:cubicBezTo>
                    <a:pt x="2695978" y="478665"/>
                    <a:pt x="2425522" y="708338"/>
                    <a:pt x="2086378" y="940158"/>
                  </a:cubicBezTo>
                  <a:cubicBezTo>
                    <a:pt x="1747234" y="1171978"/>
                    <a:pt x="663262" y="1560491"/>
                    <a:pt x="425003" y="1777285"/>
                  </a:cubicBezTo>
                  <a:cubicBezTo>
                    <a:pt x="186744" y="1994079"/>
                    <a:pt x="300508" y="2165797"/>
                    <a:pt x="656823" y="2240924"/>
                  </a:cubicBezTo>
                  <a:cubicBezTo>
                    <a:pt x="1013138" y="2316051"/>
                    <a:pt x="2182969" y="2084231"/>
                    <a:pt x="2562896" y="2228045"/>
                  </a:cubicBezTo>
                  <a:cubicBezTo>
                    <a:pt x="2942823" y="2371859"/>
                    <a:pt x="2562896" y="2942823"/>
                    <a:pt x="2936383" y="3103809"/>
                  </a:cubicBezTo>
                  <a:cubicBezTo>
                    <a:pt x="3309870" y="3264795"/>
                    <a:pt x="4417454" y="3337775"/>
                    <a:pt x="4803820" y="3193961"/>
                  </a:cubicBezTo>
                  <a:cubicBezTo>
                    <a:pt x="5190186" y="3050147"/>
                    <a:pt x="4872508" y="2401910"/>
                    <a:pt x="5254581" y="2240924"/>
                  </a:cubicBezTo>
                  <a:cubicBezTo>
                    <a:pt x="5636654" y="2079938"/>
                    <a:pt x="6782873" y="2311758"/>
                    <a:pt x="7096259" y="2228045"/>
                  </a:cubicBezTo>
                  <a:cubicBezTo>
                    <a:pt x="7409645" y="2144332"/>
                    <a:pt x="7446135" y="2019837"/>
                    <a:pt x="7134896" y="1738648"/>
                  </a:cubicBezTo>
                  <a:cubicBezTo>
                    <a:pt x="6823657" y="1457459"/>
                    <a:pt x="5406981" y="764147"/>
                    <a:pt x="5228823" y="540913"/>
                  </a:cubicBezTo>
                  <a:cubicBezTo>
                    <a:pt x="5050665" y="317679"/>
                    <a:pt x="5735392" y="433589"/>
                    <a:pt x="6065950" y="399245"/>
                  </a:cubicBezTo>
                  <a:cubicBezTo>
                    <a:pt x="6396508" y="364901"/>
                    <a:pt x="6976056" y="386366"/>
                    <a:pt x="7212169" y="334851"/>
                  </a:cubicBezTo>
                  <a:cubicBezTo>
                    <a:pt x="7448282" y="283336"/>
                    <a:pt x="7465454" y="186744"/>
                    <a:pt x="7482626" y="90152"/>
                  </a:cubicBezTo>
                </a:path>
              </a:pathLst>
            </a:custGeom>
            <a:ln w="19050">
              <a:solidFill>
                <a:srgbClr val="0000FF"/>
              </a:solidFill>
              <a:prstDash val="dash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8337178" y="3002668"/>
              <a:ext cx="35656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06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819400" cy="487363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3.4.6 </a:t>
            </a:r>
            <a:r>
              <a:rPr lang="en-US" altLang="zh-CN" sz="28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α-β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剪枝算法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11377" y="1793174"/>
            <a:ext cx="7924800" cy="383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 eaLnBrk="1" hangingPunct="1">
              <a:lnSpc>
                <a:spcPts val="3200"/>
              </a:lnSpc>
              <a:spcBef>
                <a:spcPts val="0"/>
              </a:spcBef>
              <a:spcAft>
                <a:spcPts val="1800"/>
              </a:spcAft>
              <a:buSzPct val="80000"/>
              <a:buFont typeface="宋体" panose="02010600030101010101" pitchFamily="2" charset="-122"/>
              <a:buChar char="□"/>
            </a:pPr>
            <a:r>
              <a:rPr kumimoji="1" lang="zh-CN" altLang="en-US" sz="2000" b="1" dirty="0" smtClean="0">
                <a:latin typeface="+mn-ea"/>
              </a:rPr>
              <a:t>上述“</a:t>
            </a:r>
            <a:r>
              <a:rPr kumimoji="1" lang="zh-CN" altLang="en-US" sz="2000" b="1" u="wavyDbl" dirty="0" smtClean="0">
                <a:latin typeface="+mn-ea"/>
              </a:rPr>
              <a:t>极大极小搜索过程</a:t>
            </a:r>
            <a:r>
              <a:rPr kumimoji="1" lang="zh-CN" altLang="en-US" sz="2000" b="1" dirty="0" smtClean="0">
                <a:latin typeface="+mn-ea"/>
              </a:rPr>
              <a:t>”是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先生成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然后</a:t>
            </a:r>
            <a:r>
              <a:rPr kumimoji="1" lang="zh-CN" altLang="en-US" sz="2000" b="1" dirty="0" smtClean="0">
                <a:latin typeface="+mn-ea"/>
              </a:rPr>
              <a:t>再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倒推各节点的估值</a:t>
            </a:r>
            <a:r>
              <a:rPr kumimoji="1" lang="zh-CN" altLang="en-US" sz="2000" b="1" dirty="0" smtClean="0">
                <a:latin typeface="+mn-ea"/>
              </a:rPr>
              <a:t>。这种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计算估值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分离</a:t>
            </a:r>
            <a:r>
              <a:rPr kumimoji="1" lang="zh-CN" altLang="en-US" sz="2000" b="1" dirty="0" smtClean="0">
                <a:latin typeface="+mn-ea"/>
              </a:rPr>
              <a:t>的搜索方式，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需要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生成规定深度内的所有节点</a:t>
            </a:r>
            <a:r>
              <a:rPr kumimoji="1" lang="zh-CN" altLang="en-US" sz="2000" b="1" dirty="0" smtClean="0">
                <a:latin typeface="+mn-ea"/>
              </a:rPr>
              <a:t>，导致</a:t>
            </a:r>
            <a:r>
              <a:rPr kumimoji="1" lang="zh-CN" altLang="en-US" sz="2000" b="1" u="wavyDbl" dirty="0" smtClean="0">
                <a:latin typeface="+mn-ea"/>
              </a:rPr>
              <a:t>节点数会随搜索深度的增加呈指数增长</a:t>
            </a:r>
            <a:r>
              <a:rPr kumimoji="1" lang="zh-CN" altLang="en-US" sz="2000" b="1" dirty="0" smtClean="0">
                <a:latin typeface="+mn-ea"/>
              </a:rPr>
              <a:t>，因而搜索效率低，限制了极大极小方法的使用。</a:t>
            </a:r>
            <a:endParaRPr kumimoji="1" lang="en-US" altLang="zh-CN" sz="2000" b="1" dirty="0" smtClean="0">
              <a:latin typeface="+mn-ea"/>
            </a:endParaRPr>
          </a:p>
          <a:p>
            <a:pPr marL="265113" indent="-265113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dirty="0" smtClean="0">
                <a:solidFill>
                  <a:srgbClr val="FF0000"/>
                </a:solidFill>
                <a:latin typeface="+mn-ea"/>
              </a:rPr>
              <a:t>剪枝思想</a:t>
            </a:r>
            <a:endParaRPr lang="en-US" altLang="zh-CN" sz="2400" dirty="0" smtClean="0">
              <a:solidFill>
                <a:srgbClr val="FF0000"/>
              </a:solidFill>
              <a:latin typeface="+mn-ea"/>
            </a:endParaRPr>
          </a:p>
          <a:p>
            <a:pPr marL="0" indent="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latin typeface="+mn-ea"/>
              </a:rPr>
              <a:t>    鉴于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博弈树</a:t>
            </a:r>
            <a:r>
              <a:rPr kumimoji="1" lang="zh-CN" altLang="en-US" sz="2000" b="1" dirty="0" smtClean="0">
                <a:latin typeface="+mn-ea"/>
              </a:rPr>
              <a:t>具有“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</a:t>
            </a:r>
            <a:r>
              <a:rPr kumimoji="1" lang="en-US" altLang="zh-CN" sz="2000" dirty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zh-CN" altLang="en-US" sz="2000" b="1" dirty="0" smtClean="0">
                <a:latin typeface="+mn-ea"/>
              </a:rPr>
              <a:t>”节点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逐层交替出现</a:t>
            </a:r>
            <a:r>
              <a:rPr kumimoji="1" lang="zh-CN" altLang="en-US" sz="2000" b="1" dirty="0" smtClean="0">
                <a:latin typeface="+mn-ea"/>
              </a:rPr>
              <a:t>的特点，若能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生成节点</a:t>
            </a:r>
            <a:r>
              <a:rPr kumimoji="1" lang="zh-CN" altLang="en-US" sz="2000" b="1" u="wavyHeavy" dirty="0" smtClean="0">
                <a:solidFill>
                  <a:srgbClr val="FF0000"/>
                </a:solidFill>
                <a:latin typeface="+mn-ea"/>
              </a:rPr>
              <a:t>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对节点估值</a:t>
            </a:r>
            <a:r>
              <a:rPr kumimoji="1" lang="zh-CN" altLang="en-US" sz="2000" b="1" dirty="0" smtClean="0">
                <a:latin typeface="+mn-ea"/>
              </a:rPr>
              <a:t>，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并且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根据估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倒推值范围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u="wavyHeavy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及时停止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扩展那些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已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必要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再扩展的子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相当于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剪去了博弈树上的一些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，从而可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降低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开销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提高搜索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效率。</a:t>
            </a:r>
            <a:endParaRPr kumimoji="1" lang="zh-CN" altLang="en-US" sz="2000" b="1" dirty="0" smtClean="0">
              <a:latin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159674"/>
            <a:ext cx="2642792" cy="134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68628" y="990600"/>
            <a:ext cx="19983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i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方法</a:t>
            </a:r>
            <a:r>
              <a:rPr lang="zh-CN" altLang="en-US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</a:p>
        </p:txBody>
      </p:sp>
      <p:sp>
        <p:nvSpPr>
          <p:cNvPr id="7" name="矩形 6"/>
          <p:cNvSpPr/>
          <p:nvPr/>
        </p:nvSpPr>
        <p:spPr>
          <a:xfrm>
            <a:off x="646090" y="1809626"/>
            <a:ext cx="8116910" cy="32957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⑴ 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最大倒推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1"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倒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取大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⑵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的“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”为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当前子节点的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→倒推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取小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 </a:t>
            </a:r>
            <a:r>
              <a:rPr kumimoji="1"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α-β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剪枝的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规则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①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 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它父辈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以下的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分枝可停止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eaLnBrk="1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令节点</a:t>
            </a:r>
            <a:r>
              <a:rPr lang="en-US" altLang="zh-C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的倒推值为</a:t>
            </a:r>
            <a:r>
              <a:rPr lang="en-US" altLang="zh-CN" sz="2000" i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剪枝称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α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3276600" y="342900"/>
            <a:ext cx="5410200" cy="757292"/>
            <a:chOff x="2895600" y="342900"/>
            <a:chExt cx="5791200" cy="757292"/>
          </a:xfrm>
        </p:grpSpPr>
        <p:sp>
          <p:nvSpPr>
            <p:cNvPr id="8" name="矩形 7"/>
            <p:cNvSpPr/>
            <p:nvPr/>
          </p:nvSpPr>
          <p:spPr bwMode="auto">
            <a:xfrm>
              <a:off x="2895600" y="342900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或节点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𝛼≥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与节点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的值𝛽，停止搜索。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5600" y="792415"/>
              <a:ext cx="5791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当前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与节点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的值</a:t>
              </a: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</a:rPr>
                <a:t>𝛽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mbria Math" panose="02040503050406030204" pitchFamily="18" charset="0"/>
                  <a:ea typeface="Cambria Math" panose="02040503050406030204" pitchFamily="18" charset="0"/>
                </a:rPr>
                <a:t>⩽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父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-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或节点</a:t>
              </a:r>
              <a:r>
                <a:rPr lang="zh-CN" altLang="en-US" sz="2000" dirty="0" smtClean="0">
                  <a:latin typeface="Cambria Math" panose="02040503050406030204" pitchFamily="18" charset="0"/>
                </a:rPr>
                <a:t>的值𝛼，停止搜索。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3276600" y="1201698"/>
            <a:ext cx="5410200" cy="3164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 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子节点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楷体_GB2312" pitchFamily="49" charset="-122"/>
                <a:ea typeface="楷体_GB2312" pitchFamily="49" charset="-122"/>
              </a:rPr>
              <a:t>比较（下层与上层比较）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63772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9"/>
          <p:cNvSpPr>
            <a:spLocks noChangeArrowheads="1"/>
          </p:cNvSpPr>
          <p:nvPr/>
        </p:nvSpPr>
        <p:spPr bwMode="auto">
          <a:xfrm>
            <a:off x="2467768" y="3453115"/>
            <a:ext cx="577850" cy="296210"/>
          </a:xfrm>
          <a:prstGeom prst="ellipse">
            <a:avLst/>
          </a:prstGeom>
          <a:solidFill>
            <a:srgbClr val="FFFFCC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≥</a:t>
            </a:r>
            <a:r>
              <a:rPr kumimoji="0" lang="zh-CN" altLang="en-US" sz="1800" b="1" dirty="0" smtClean="0">
                <a:solidFill>
                  <a:srgbClr val="FF0000"/>
                </a:solidFill>
              </a:rPr>
              <a:t>3</a:t>
            </a:r>
            <a:endParaRPr kumimoji="0" lang="zh-CN" altLang="en-US" sz="1800" b="1" dirty="0">
              <a:solidFill>
                <a:srgbClr val="FF0000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43000" y="3721894"/>
            <a:ext cx="2438400" cy="1878013"/>
            <a:chOff x="1143000" y="3569494"/>
            <a:chExt cx="2438400" cy="1878013"/>
          </a:xfrm>
        </p:grpSpPr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2209800" y="3569494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908300" y="4275932"/>
              <a:ext cx="336550" cy="280988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 dirty="0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2620963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3244850" y="4877594"/>
              <a:ext cx="336550" cy="282575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20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 flipH="1">
              <a:off x="1905000" y="3874294"/>
              <a:ext cx="381000" cy="3810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2514600" y="3798094"/>
              <a:ext cx="490538" cy="517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 flipH="1">
              <a:off x="2860675" y="4556919"/>
              <a:ext cx="144463" cy="3206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3149600" y="4517232"/>
              <a:ext cx="142875" cy="3603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15" name="Arc 18"/>
            <p:cNvSpPr>
              <a:spLocks/>
            </p:cNvSpPr>
            <p:nvPr/>
          </p:nvSpPr>
          <p:spPr bwMode="auto">
            <a:xfrm flipH="1">
              <a:off x="2978150" y="4477544"/>
              <a:ext cx="214313" cy="239713"/>
            </a:xfrm>
            <a:custGeom>
              <a:avLst/>
              <a:gdLst>
                <a:gd name="T0" fmla="*/ 0 w 27096"/>
                <a:gd name="T1" fmla="*/ 0 h 21600"/>
                <a:gd name="T2" fmla="*/ 0 w 27096"/>
                <a:gd name="T3" fmla="*/ 0 h 21600"/>
                <a:gd name="T4" fmla="*/ 0 w 27096"/>
                <a:gd name="T5" fmla="*/ 0 h 21600"/>
                <a:gd name="T6" fmla="*/ 0 60000 65536"/>
                <a:gd name="T7" fmla="*/ 0 60000 65536"/>
                <a:gd name="T8" fmla="*/ 0 60000 65536"/>
                <a:gd name="T9" fmla="*/ 0 w 27096"/>
                <a:gd name="T10" fmla="*/ 0 h 21600"/>
                <a:gd name="T11" fmla="*/ 27096 w 27096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7096" h="21600" fill="none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</a:path>
                <a:path w="27096" h="21600" stroke="0" extrusionOk="0">
                  <a:moveTo>
                    <a:pt x="27096" y="14379"/>
                  </a:moveTo>
                  <a:cubicBezTo>
                    <a:pt x="22997" y="18973"/>
                    <a:pt x="17134" y="21599"/>
                    <a:pt x="10978" y="21600"/>
                  </a:cubicBezTo>
                  <a:cubicBezTo>
                    <a:pt x="7116" y="21600"/>
                    <a:pt x="3325" y="20564"/>
                    <a:pt x="-1" y="18602"/>
                  </a:cubicBezTo>
                  <a:lnTo>
                    <a:pt x="10978" y="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16" name="Group 19"/>
            <p:cNvGrpSpPr>
              <a:grpSpLocks/>
            </p:cNvGrpSpPr>
            <p:nvPr/>
          </p:nvGrpSpPr>
          <p:grpSpPr bwMode="auto">
            <a:xfrm>
              <a:off x="1143000" y="4255294"/>
              <a:ext cx="1008063" cy="884238"/>
              <a:chOff x="3504" y="2557"/>
              <a:chExt cx="635" cy="557"/>
            </a:xfrm>
          </p:grpSpPr>
          <p:sp>
            <p:nvSpPr>
              <p:cNvPr id="21" name="Oval 20"/>
              <p:cNvSpPr>
                <a:spLocks noChangeArrowheads="1"/>
              </p:cNvSpPr>
              <p:nvPr/>
            </p:nvSpPr>
            <p:spPr bwMode="auto">
              <a:xfrm>
                <a:off x="3776" y="2557"/>
                <a:ext cx="212" cy="177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A</a:t>
                </a:r>
              </a:p>
            </p:txBody>
          </p:sp>
          <p:sp>
            <p:nvSpPr>
              <p:cNvPr id="22" name="Oval 21"/>
              <p:cNvSpPr>
                <a:spLocks noChangeArrowheads="1"/>
              </p:cNvSpPr>
              <p:nvPr/>
            </p:nvSpPr>
            <p:spPr bwMode="auto">
              <a:xfrm>
                <a:off x="3504" y="2936"/>
                <a:ext cx="212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B</a:t>
                </a:r>
              </a:p>
            </p:txBody>
          </p:sp>
          <p:sp>
            <p:nvSpPr>
              <p:cNvPr id="23" name="Oval 22"/>
              <p:cNvSpPr>
                <a:spLocks noChangeArrowheads="1"/>
              </p:cNvSpPr>
              <p:nvPr/>
            </p:nvSpPr>
            <p:spPr bwMode="auto">
              <a:xfrm>
                <a:off x="3928" y="2936"/>
                <a:ext cx="211" cy="178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kumimoji="0" lang="en-US" altLang="zh-CN" sz="2000" b="1">
                    <a:solidFill>
                      <a:srgbClr val="000000"/>
                    </a:solidFill>
                  </a:rPr>
                  <a:t>C</a:t>
                </a:r>
              </a:p>
            </p:txBody>
          </p:sp>
          <p:sp>
            <p:nvSpPr>
              <p:cNvPr id="24" name="Line 23"/>
              <p:cNvSpPr>
                <a:spLocks noChangeShapeType="1"/>
              </p:cNvSpPr>
              <p:nvPr/>
            </p:nvSpPr>
            <p:spPr bwMode="auto">
              <a:xfrm flipH="1">
                <a:off x="3552" y="2734"/>
                <a:ext cx="255" cy="19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5" name="Line 24"/>
              <p:cNvSpPr>
                <a:spLocks noChangeShapeType="1"/>
              </p:cNvSpPr>
              <p:nvPr/>
            </p:nvSpPr>
            <p:spPr bwMode="auto">
              <a:xfrm>
                <a:off x="3928" y="2734"/>
                <a:ext cx="90" cy="2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26" name="Arc 25"/>
              <p:cNvSpPr>
                <a:spLocks/>
              </p:cNvSpPr>
              <p:nvPr/>
            </p:nvSpPr>
            <p:spPr bwMode="auto">
              <a:xfrm flipH="1">
                <a:off x="3746" y="2734"/>
                <a:ext cx="189" cy="152"/>
              </a:xfrm>
              <a:custGeom>
                <a:avLst/>
                <a:gdLst>
                  <a:gd name="T0" fmla="*/ 0 w 37877"/>
                  <a:gd name="T1" fmla="*/ 0 h 21600"/>
                  <a:gd name="T2" fmla="*/ 0 w 37877"/>
                  <a:gd name="T3" fmla="*/ 0 h 21600"/>
                  <a:gd name="T4" fmla="*/ 0 w 37877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37877"/>
                  <a:gd name="T10" fmla="*/ 0 h 21600"/>
                  <a:gd name="T11" fmla="*/ 37877 w 37877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7877" h="21600" fill="none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</a:path>
                  <a:path w="37877" h="21600" stroke="0" extrusionOk="0">
                    <a:moveTo>
                      <a:pt x="37877" y="10455"/>
                    </a:moveTo>
                    <a:cubicBezTo>
                      <a:pt x="34073" y="17331"/>
                      <a:pt x="26834" y="21599"/>
                      <a:pt x="18976" y="21600"/>
                    </a:cubicBezTo>
                    <a:cubicBezTo>
                      <a:pt x="11061" y="21600"/>
                      <a:pt x="3780" y="17271"/>
                      <a:pt x="-1" y="10318"/>
                    </a:cubicBezTo>
                    <a:lnTo>
                      <a:pt x="18976" y="0"/>
                    </a:lnTo>
                    <a:close/>
                  </a:path>
                </a:pathLst>
              </a:cu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32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7" name="Oval 26"/>
            <p:cNvSpPr>
              <a:spLocks noChangeArrowheads="1"/>
            </p:cNvSpPr>
            <p:nvPr/>
          </p:nvSpPr>
          <p:spPr bwMode="auto">
            <a:xfrm>
              <a:off x="1905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5</a:t>
              </a:r>
            </a:p>
          </p:txBody>
        </p:sp>
        <p:sp>
          <p:nvSpPr>
            <p:cNvPr id="19" name="Oval 28"/>
            <p:cNvSpPr>
              <a:spLocks noChangeArrowheads="1"/>
            </p:cNvSpPr>
            <p:nvPr/>
          </p:nvSpPr>
          <p:spPr bwMode="auto">
            <a:xfrm>
              <a:off x="12192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3366CC"/>
                  </a:solidFill>
                </a:rPr>
                <a:t>3</a:t>
              </a:r>
            </a:p>
          </p:txBody>
        </p:sp>
        <p:sp>
          <p:nvSpPr>
            <p:cNvPr id="20" name="Oval 95"/>
            <p:cNvSpPr>
              <a:spLocks noChangeArrowheads="1"/>
            </p:cNvSpPr>
            <p:nvPr/>
          </p:nvSpPr>
          <p:spPr bwMode="auto">
            <a:xfrm>
              <a:off x="2667000" y="5245894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>
                  <a:solidFill>
                    <a:srgbClr val="3366CC"/>
                  </a:solidFill>
                </a:rPr>
                <a:t>2</a:t>
              </a:r>
            </a:p>
          </p:txBody>
        </p:sp>
      </p:grpSp>
      <p:cxnSp>
        <p:nvCxnSpPr>
          <p:cNvPr id="3" name="直接箭头连接符 2"/>
          <p:cNvCxnSpPr/>
          <p:nvPr/>
        </p:nvCxnSpPr>
        <p:spPr bwMode="auto">
          <a:xfrm flipH="1">
            <a:off x="1524000" y="2959894"/>
            <a:ext cx="3429000" cy="1447800"/>
          </a:xfrm>
          <a:prstGeom prst="straightConnector1">
            <a:avLst/>
          </a:prstGeom>
          <a:noFill/>
          <a:ln>
            <a:noFill/>
            <a:tailEnd type="triangle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3" name="组合 42"/>
          <p:cNvGrpSpPr/>
          <p:nvPr/>
        </p:nvGrpSpPr>
        <p:grpSpPr>
          <a:xfrm>
            <a:off x="1754188" y="2744788"/>
            <a:ext cx="6899274" cy="1281906"/>
            <a:chOff x="1754188" y="2592388"/>
            <a:chExt cx="6899274" cy="1281906"/>
          </a:xfrm>
        </p:grpSpPr>
        <p:sp>
          <p:nvSpPr>
            <p:cNvPr id="27" name="Rectangle 98"/>
            <p:cNvSpPr>
              <a:spLocks noChangeArrowheads="1"/>
            </p:cNvSpPr>
            <p:nvPr/>
          </p:nvSpPr>
          <p:spPr bwMode="auto">
            <a:xfrm>
              <a:off x="4614862" y="2592388"/>
              <a:ext cx="4038600" cy="12057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/>
                <a:t>        </a:t>
              </a:r>
              <a:r>
                <a:rPr lang="zh-CN" altLang="en-US" sz="2000" b="1" dirty="0" smtClean="0"/>
                <a:t>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与节点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最小倒推值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上界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β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值</a:t>
              </a:r>
              <a:r>
                <a:rPr lang="zh-CN" altLang="en-US" sz="2000" b="1" dirty="0" smtClean="0">
                  <a:solidFill>
                    <a:schemeClr val="tx2"/>
                  </a:solidFill>
                </a:rPr>
                <a:t>。</a:t>
              </a:r>
              <a:endParaRPr lang="zh-CN" altLang="en-US" sz="2000" b="1" dirty="0">
                <a:solidFill>
                  <a:schemeClr val="tx2"/>
                </a:solidFill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754188" y="2807494"/>
              <a:ext cx="2844009" cy="1066800"/>
              <a:chOff x="1686028" y="2362200"/>
              <a:chExt cx="3266972" cy="1066800"/>
            </a:xfrm>
          </p:grpSpPr>
          <p:cxnSp>
            <p:nvCxnSpPr>
              <p:cNvPr id="30" name="直接连接符 29"/>
              <p:cNvCxnSpPr/>
              <p:nvPr/>
            </p:nvCxnSpPr>
            <p:spPr bwMode="auto">
              <a:xfrm>
                <a:off x="1743075" y="2362200"/>
                <a:ext cx="3209925" cy="0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箭头连接符 31"/>
              <p:cNvCxnSpPr/>
              <p:nvPr/>
            </p:nvCxnSpPr>
            <p:spPr bwMode="auto">
              <a:xfrm flipH="1">
                <a:off x="1686028" y="2362200"/>
                <a:ext cx="57048" cy="990600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/>
              <p:nvPr/>
            </p:nvCxnSpPr>
            <p:spPr bwMode="auto">
              <a:xfrm flipH="1">
                <a:off x="3342760" y="2374901"/>
                <a:ext cx="306505" cy="1054099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6" name="组合 45"/>
          <p:cNvGrpSpPr/>
          <p:nvPr/>
        </p:nvGrpSpPr>
        <p:grpSpPr>
          <a:xfrm>
            <a:off x="2444751" y="3796508"/>
            <a:ext cx="6208711" cy="2375692"/>
            <a:chOff x="2444751" y="3644108"/>
            <a:chExt cx="6208711" cy="2375692"/>
          </a:xfrm>
        </p:grpSpPr>
        <p:sp>
          <p:nvSpPr>
            <p:cNvPr id="28" name="Rectangle 98"/>
            <p:cNvSpPr>
              <a:spLocks noChangeArrowheads="1"/>
            </p:cNvSpPr>
            <p:nvPr/>
          </p:nvSpPr>
          <p:spPr bwMode="auto">
            <a:xfrm>
              <a:off x="4614862" y="4636294"/>
              <a:ext cx="4038600" cy="13835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lIns="0" tIns="0" rIns="0" bIns="0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3200"/>
                </a:lnSpc>
              </a:pPr>
              <a:r>
                <a:rPr lang="zh-CN" altLang="en-US" sz="2000" b="1" dirty="0" smtClean="0"/>
                <a:t>        对于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或节点</a:t>
              </a:r>
              <a:r>
                <a:rPr lang="zh-CN" altLang="en-US" sz="2000" b="1" dirty="0" smtClean="0"/>
                <a:t>，</a:t>
              </a:r>
              <a:r>
                <a:rPr lang="zh-CN" altLang="en-US" sz="2000" b="1" u="sng" dirty="0" smtClean="0"/>
                <a:t>取</a:t>
              </a:r>
              <a:r>
                <a:rPr lang="zh-CN" altLang="en-US" sz="2000" b="1" u="sng" dirty="0"/>
                <a:t>当前子节点中的</a:t>
              </a:r>
              <a:r>
                <a:rPr lang="zh-CN" altLang="en-US" sz="2000" b="1" dirty="0">
                  <a:solidFill>
                    <a:srgbClr val="0000FF"/>
                  </a:solidFill>
                </a:rPr>
                <a:t>最大倒推值</a:t>
              </a:r>
              <a:r>
                <a:rPr lang="zh-CN" altLang="en-US" sz="2000" b="1" dirty="0" smtClean="0">
                  <a:solidFill>
                    <a:srgbClr val="FF0000"/>
                  </a:solidFill>
                </a:rPr>
                <a:t>作为其倒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推值的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下界</a:t>
              </a:r>
              <a:r>
                <a:rPr lang="zh-CN" altLang="en-US" sz="2000" b="1" dirty="0"/>
                <a:t>，称该值为</a:t>
              </a:r>
              <a:r>
                <a:rPr lang="en-US" altLang="zh-CN" sz="2000" b="1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α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 值</a:t>
              </a:r>
              <a:r>
                <a:rPr lang="zh-CN" altLang="en-US" sz="2000" b="1" dirty="0">
                  <a:solidFill>
                    <a:schemeClr val="tx2"/>
                  </a:solidFill>
                </a:rPr>
                <a:t>。</a:t>
              </a: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2444751" y="3644108"/>
              <a:ext cx="2051052" cy="2138362"/>
              <a:chOff x="2378075" y="3411538"/>
              <a:chExt cx="2117727" cy="1925637"/>
            </a:xfrm>
          </p:grpSpPr>
          <p:cxnSp>
            <p:nvCxnSpPr>
              <p:cNvPr id="37" name="直接连接符 36"/>
              <p:cNvCxnSpPr/>
              <p:nvPr/>
            </p:nvCxnSpPr>
            <p:spPr bwMode="auto">
              <a:xfrm flipH="1">
                <a:off x="2378075" y="5334000"/>
                <a:ext cx="2117727" cy="3175"/>
              </a:xfrm>
              <a:prstGeom prst="line">
                <a:avLst/>
              </a:prstGeom>
              <a:ln>
                <a:prstDash val="dash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直接箭头连接符 40"/>
              <p:cNvCxnSpPr/>
              <p:nvPr/>
            </p:nvCxnSpPr>
            <p:spPr bwMode="auto">
              <a:xfrm flipV="1">
                <a:off x="2378075" y="3411538"/>
                <a:ext cx="300037" cy="1925637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4" name="矩形 43"/>
          <p:cNvSpPr/>
          <p:nvPr/>
        </p:nvSpPr>
        <p:spPr bwMode="auto">
          <a:xfrm>
            <a:off x="152400" y="16074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②若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倒推值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取大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→记为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r>
              <a:rPr lang="zh-CN" altLang="en-US" sz="18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是否剪掉其兄弟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节点？</a:t>
            </a:r>
            <a:r>
              <a:rPr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须将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比较，若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𝛼≥𝛽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剪或枝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152400" y="616803"/>
            <a:ext cx="8763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若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当前节点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与节点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倒推值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取小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记为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𝛽值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wavyHeavy" strike="noStrike" cap="none" normalizeH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是否剪掉其兄弟节点？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须将此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</a:t>
            </a:r>
            <a:endParaRPr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18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与其直系父节点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𝛼值</a:t>
            </a:r>
            <a:r>
              <a:rPr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比较，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若𝛽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⩽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，停止搜索，可剪，</a:t>
            </a:r>
            <a:r>
              <a:rPr lang="en-US" altLang="zh-CN" sz="1800" b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𝛼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剪与枝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754188" y="4393407"/>
            <a:ext cx="2094617" cy="335402"/>
            <a:chOff x="1754188" y="4241007"/>
            <a:chExt cx="2094617" cy="335402"/>
          </a:xfrm>
        </p:grpSpPr>
        <p:sp>
          <p:nvSpPr>
            <p:cNvPr id="4" name="Oval 48"/>
            <p:cNvSpPr>
              <a:spLocks noChangeArrowheads="1"/>
            </p:cNvSpPr>
            <p:nvPr/>
          </p:nvSpPr>
          <p:spPr bwMode="auto">
            <a:xfrm>
              <a:off x="3086805" y="4266846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zh-CN" altLang="en-US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38" name="Oval 48"/>
            <p:cNvSpPr>
              <a:spLocks noChangeArrowheads="1"/>
            </p:cNvSpPr>
            <p:nvPr/>
          </p:nvSpPr>
          <p:spPr bwMode="auto">
            <a:xfrm>
              <a:off x="1754188" y="4241007"/>
              <a:ext cx="762000" cy="30956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≤</a:t>
              </a:r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3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655259" y="4109473"/>
            <a:ext cx="1524505" cy="227577"/>
            <a:chOff x="1655259" y="3957073"/>
            <a:chExt cx="1524505" cy="227577"/>
          </a:xfrm>
        </p:grpSpPr>
        <p:sp>
          <p:nvSpPr>
            <p:cNvPr id="18" name="Oval 27"/>
            <p:cNvSpPr>
              <a:spLocks noChangeArrowheads="1"/>
            </p:cNvSpPr>
            <p:nvPr/>
          </p:nvSpPr>
          <p:spPr bwMode="auto">
            <a:xfrm>
              <a:off x="1655259" y="3957073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zh-CN" altLang="en-US" sz="1800" b="1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39" name="Oval 27"/>
            <p:cNvSpPr>
              <a:spLocks noChangeArrowheads="1"/>
            </p:cNvSpPr>
            <p:nvPr/>
          </p:nvSpPr>
          <p:spPr bwMode="auto">
            <a:xfrm>
              <a:off x="2987676" y="3983037"/>
              <a:ext cx="192088" cy="201613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kumimoji="0" lang="en-US" altLang="zh-CN" sz="1800" b="1" dirty="0" smtClean="0">
                  <a:solidFill>
                    <a:srgbClr val="FF0000"/>
                  </a:solidFill>
                </a:rPr>
                <a:t>2</a:t>
              </a:r>
              <a:endParaRPr kumimoji="0" lang="zh-CN" altLang="en-US" sz="18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7" name="Oval 27"/>
          <p:cNvSpPr>
            <a:spLocks noChangeArrowheads="1"/>
          </p:cNvSpPr>
          <p:nvPr/>
        </p:nvSpPr>
        <p:spPr bwMode="auto">
          <a:xfrm>
            <a:off x="2081972" y="3500413"/>
            <a:ext cx="192088" cy="201613"/>
          </a:xfrm>
          <a:prstGeom prst="ellipse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0" lang="zh-CN" altLang="en-US" sz="1800" b="1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152400" y="126642"/>
            <a:ext cx="192957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p"/>
              <a:tabLst/>
            </a:pPr>
            <a:r>
              <a:rPr lang="zh-CN" altLang="en-US" sz="2800" dirty="0">
                <a:solidFill>
                  <a:srgbClr val="FF0000"/>
                </a:solidFill>
              </a:rPr>
              <a:t>示例</a:t>
            </a: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归纳</a:t>
            </a:r>
          </a:p>
        </p:txBody>
      </p:sp>
    </p:spTree>
    <p:extLst>
      <p:ext uri="{BB962C8B-B14F-4D97-AF65-F5344CB8AC3E}">
        <p14:creationId xmlns:p14="http://schemas.microsoft.com/office/powerpoint/2010/main" val="984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4" grpId="0"/>
      <p:bldP spid="45" grpId="0"/>
      <p:bldP spid="4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381000" y="1066800"/>
            <a:ext cx="7315200" cy="3621088"/>
            <a:chOff x="381000" y="1066800"/>
            <a:chExt cx="7315200" cy="3621088"/>
          </a:xfrm>
        </p:grpSpPr>
        <p:grpSp>
          <p:nvGrpSpPr>
            <p:cNvPr id="5" name="组合 4"/>
            <p:cNvGrpSpPr/>
            <p:nvPr/>
          </p:nvGrpSpPr>
          <p:grpSpPr>
            <a:xfrm>
              <a:off x="381000" y="1066800"/>
              <a:ext cx="7315200" cy="3621088"/>
              <a:chOff x="381000" y="1066800"/>
              <a:chExt cx="7315200" cy="362108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381000" y="1066800"/>
                <a:ext cx="7315200" cy="3621088"/>
                <a:chOff x="381000" y="1066800"/>
                <a:chExt cx="7315200" cy="3621088"/>
              </a:xfrm>
            </p:grpSpPr>
            <p:pic>
              <p:nvPicPr>
                <p:cNvPr id="7" name="Picture 3" descr="3_9a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81000" y="1066800"/>
                  <a:ext cx="7315200" cy="36210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弧形 1"/>
                <p:cNvSpPr/>
                <p:nvPr/>
              </p:nvSpPr>
              <p:spPr bwMode="auto">
                <a:xfrm rot="8692389">
                  <a:off x="1875374" y="3002969"/>
                  <a:ext cx="759485" cy="312745"/>
                </a:xfrm>
                <a:prstGeom prst="arc">
                  <a:avLst>
                    <a:gd name="adj1" fmla="val 16200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3" name="弧形 12"/>
                <p:cNvSpPr/>
                <p:nvPr/>
              </p:nvSpPr>
              <p:spPr bwMode="auto">
                <a:xfrm rot="7770251">
                  <a:off x="4078137" y="2981038"/>
                  <a:ext cx="759485" cy="312745"/>
                </a:xfrm>
                <a:prstGeom prst="arc">
                  <a:avLst>
                    <a:gd name="adj1" fmla="val 19320548"/>
                    <a:gd name="adj2" fmla="val 518892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4" name="弧形 13"/>
                <p:cNvSpPr/>
                <p:nvPr/>
              </p:nvSpPr>
              <p:spPr bwMode="auto">
                <a:xfrm rot="7887568">
                  <a:off x="6325858" y="3024027"/>
                  <a:ext cx="759485" cy="312745"/>
                </a:xfrm>
                <a:prstGeom prst="arc">
                  <a:avLst>
                    <a:gd name="adj1" fmla="val 18599000"/>
                    <a:gd name="adj2" fmla="val 574297"/>
                  </a:avLst>
                </a:prstGeom>
                <a:ln/>
                <a:extLst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24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" name="矩形 3"/>
                  <p:cNvSpPr/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200" b="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4" name="矩形 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3391437" y="1644214"/>
                    <a:ext cx="533401" cy="18891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6452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矩形 14"/>
                  <p:cNvSpPr/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/>
                  <a:extLst/>
                </p:spPr>
                <p:txBody>
                  <a:bodyPr vert="horz" wrap="square" lIns="0" tIns="0" rIns="0" bIns="0" numCol="1" rtlCol="0" anchor="t" anchorCtr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marL="0" marR="0" indent="0" algn="l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zh-CN" altLang="en-US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kumimoji="0" lang="en-US" altLang="zh-CN" sz="12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=−1</m:t>
                          </m:r>
                        </m:oMath>
                      </m:oMathPara>
                    </a14:m>
                    <a:endParaRPr kumimoji="0" lang="zh-CN" altLang="en-US" sz="1200" b="0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5" name="矩形 1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558892" y="2888032"/>
                    <a:ext cx="533401" cy="18891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0345" r="-8046" b="-32258"/>
                    </a:stretch>
                  </a:blipFill>
                  <a:ln>
                    <a:noFill/>
                  </a:ln>
                  <a:effectLst/>
                  <a:extLst/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6" name="矩形 15"/>
            <p:cNvSpPr/>
            <p:nvPr/>
          </p:nvSpPr>
          <p:spPr bwMode="auto">
            <a:xfrm>
              <a:off x="7277637" y="1487509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277637" y="2580255"/>
              <a:ext cx="355600" cy="3077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04800" y="6138863"/>
            <a:ext cx="8280400" cy="71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一字棋第一步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α-β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剪枝方法 </a:t>
            </a:r>
          </a:p>
        </p:txBody>
      </p:sp>
      <p:sp>
        <p:nvSpPr>
          <p:cNvPr id="8" name="AutoShape 4"/>
          <p:cNvSpPr>
            <a:spLocks/>
          </p:cNvSpPr>
          <p:nvPr/>
        </p:nvSpPr>
        <p:spPr bwMode="auto">
          <a:xfrm>
            <a:off x="1371600" y="5486400"/>
            <a:ext cx="2438400" cy="381000"/>
          </a:xfrm>
          <a:prstGeom prst="borderCallout1">
            <a:avLst>
              <a:gd name="adj1" fmla="val 21431"/>
              <a:gd name="adj2" fmla="val -2500"/>
              <a:gd name="adj3" fmla="val -214312"/>
              <a:gd name="adj4" fmla="val -2196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第一个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被考察的叶节点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AutoShape 5"/>
          <p:cNvSpPr>
            <a:spLocks/>
          </p:cNvSpPr>
          <p:nvPr/>
        </p:nvSpPr>
        <p:spPr bwMode="auto">
          <a:xfrm>
            <a:off x="4572000" y="380999"/>
            <a:ext cx="4191000" cy="539751"/>
          </a:xfrm>
          <a:prstGeom prst="borderCallout1">
            <a:avLst>
              <a:gd name="adj1" fmla="val 21431"/>
              <a:gd name="adj2" fmla="val -1565"/>
              <a:gd name="adj3" fmla="val 139254"/>
              <a:gd name="adj4" fmla="val -1149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考察完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1600" b="1" dirty="0">
                <a:ea typeface="楷体_GB2312" pitchFamily="49" charset="-122"/>
                <a:cs typeface="Times New Roman" panose="02020603050405020304" pitchFamily="18" charset="0"/>
              </a:rPr>
              <a:t>1, 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其取值范围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[- </a:t>
            </a:r>
            <a:r>
              <a:rPr lang="en-US" altLang="zh-CN" sz="1600" dirty="0">
                <a:ea typeface="楷体_GB2312" pitchFamily="49" charset="-122"/>
                <a:cs typeface="Times New Roman" panose="02020603050405020304" pitchFamily="18" charset="0"/>
              </a:rPr>
              <a:t>∞,-1 </a:t>
            </a:r>
            <a:r>
              <a:rPr lang="en-US" altLang="zh-CN" sz="1600" dirty="0" smtClean="0">
                <a:ea typeface="楷体_GB2312" pitchFamily="49" charset="-122"/>
                <a:cs typeface="Times New Roman" panose="02020603050405020304" pitchFamily="18" charset="0"/>
              </a:rPr>
              <a:t>]</a:t>
            </a:r>
            <a:r>
              <a:rPr lang="zh-CN" altLang="en-US" sz="1600" dirty="0" smtClean="0"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ea typeface="楷体_GB2312" pitchFamily="49" charset="-122"/>
                <a:cs typeface="Times New Roman" panose="02020603050405020304" pitchFamily="18" charset="0"/>
              </a:rPr>
              <a:t>所以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初始节点</a:t>
            </a:r>
            <a:r>
              <a:rPr lang="en-US" altLang="zh-CN" sz="1600" b="1" dirty="0" smtClean="0"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zh-CN" altLang="en-US" sz="1600" b="1" dirty="0" smtClean="0"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1600" b="1" dirty="0">
                <a:ea typeface="楷体_GB2312" pitchFamily="49" charset="-122"/>
                <a:cs typeface="Times New Roman" panose="02020603050405020304" pitchFamily="18" charset="0"/>
              </a:rPr>
              <a:t>取值范围是</a:t>
            </a:r>
            <a:r>
              <a:rPr lang="en-US" altLang="zh-CN" sz="1400" b="1" dirty="0" smtClean="0">
                <a:cs typeface="Times New Roman" panose="02020603050405020304" pitchFamily="18" charset="0"/>
              </a:rPr>
              <a:t>[-1 </a:t>
            </a:r>
            <a:r>
              <a:rPr lang="en-US" altLang="zh-CN" sz="1400" b="1" dirty="0">
                <a:cs typeface="Times New Roman" panose="02020603050405020304" pitchFamily="18" charset="0"/>
              </a:rPr>
              <a:t>,+ ∞ ]</a:t>
            </a:r>
          </a:p>
          <a:p>
            <a:pPr eaLnBrk="1" hangingPunct="1"/>
            <a:endParaRPr lang="en-US" altLang="zh-CN" sz="1200" b="1" dirty="0"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AutoShape 6"/>
          <p:cNvSpPr>
            <a:spLocks/>
          </p:cNvSpPr>
          <p:nvPr/>
        </p:nvSpPr>
        <p:spPr bwMode="auto">
          <a:xfrm>
            <a:off x="7010400" y="1143000"/>
            <a:ext cx="1752600" cy="381000"/>
          </a:xfrm>
          <a:prstGeom prst="borderCallout1">
            <a:avLst>
              <a:gd name="adj1" fmla="val 25000"/>
              <a:gd name="adj2" fmla="val -2176"/>
              <a:gd name="adj3" fmla="val 380138"/>
              <a:gd name="adj4" fmla="val -151519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开始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考察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7 </a:t>
            </a:r>
            <a:endParaRPr lang="en-US" altLang="zh-CN" sz="12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7"/>
          <p:cNvSpPr>
            <a:spLocks/>
          </p:cNvSpPr>
          <p:nvPr/>
        </p:nvSpPr>
        <p:spPr bwMode="auto">
          <a:xfrm>
            <a:off x="4648200" y="4833937"/>
            <a:ext cx="4038600" cy="881063"/>
          </a:xfrm>
          <a:prstGeom prst="borderCallout1">
            <a:avLst>
              <a:gd name="adj1" fmla="val 10713"/>
              <a:gd name="adj2" fmla="val -1852"/>
              <a:gd name="adj3" fmla="val -58899"/>
              <a:gd name="adj4" fmla="val -11025"/>
            </a:avLst>
          </a:prstGeom>
          <a:solidFill>
            <a:schemeClr val="bg1"/>
          </a:solidFill>
          <a:ln w="38100" cap="rnd" algn="ctr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考察叶节点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8,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的取值范围是</a:t>
            </a:r>
            <a:r>
              <a:rPr lang="en-US" altLang="zh-CN" sz="1200" b="1" dirty="0">
                <a:latin typeface="楷体_GB2312" pitchFamily="49" charset="-122"/>
                <a:ea typeface="楷体_GB2312" pitchFamily="49" charset="-122"/>
              </a:rPr>
              <a:t>[- ∞,-1 ]</a:t>
            </a:r>
          </a:p>
          <a:p>
            <a:pPr eaLnBrk="1" hangingPunct="1"/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的父节点是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。此时</a:t>
            </a:r>
            <a:r>
              <a:rPr lang="zh-CN" altLang="en-US" sz="1600" b="1" dirty="0" smtClean="0">
                <a:latin typeface="Cambria Math" panose="02040503050406030204" pitchFamily="18" charset="0"/>
                <a:ea typeface="楷体_GB2312" pitchFamily="49" charset="-122"/>
              </a:rPr>
              <a:t>𝛽⩽𝛼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1600" b="1" dirty="0">
                <a:latin typeface="楷体_GB2312" pitchFamily="49" charset="-122"/>
                <a:ea typeface="楷体_GB2312" pitchFamily="49" charset="-122"/>
              </a:rPr>
              <a:t>7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不必继续搜索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, </a:t>
            </a:r>
            <a:r>
              <a:rPr lang="zh-CN" altLang="en-US" sz="1600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剪掉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兄弟节点。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1600" dirty="0" smtClean="0">
                <a:latin typeface="楷体_GB2312" pitchFamily="49" charset="-122"/>
                <a:ea typeface="楷体_GB2312" pitchFamily="49" charset="-122"/>
              </a:rPr>
              <a:t>剪与枝</a:t>
            </a:r>
            <a:r>
              <a:rPr lang="en-US" altLang="zh-CN" sz="1600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1600" b="1" dirty="0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28600" y="762000"/>
            <a:ext cx="8229600" cy="4876800"/>
            <a:chOff x="144" y="480"/>
            <a:chExt cx="5184" cy="3072"/>
          </a:xfrm>
        </p:grpSpPr>
        <p:sp>
          <p:nvSpPr>
            <p:cNvPr id="5" name="Oval 3"/>
            <p:cNvSpPr>
              <a:spLocks noChangeArrowheads="1"/>
            </p:cNvSpPr>
            <p:nvPr/>
          </p:nvSpPr>
          <p:spPr bwMode="auto">
            <a:xfrm>
              <a:off x="3888" y="48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FF0000"/>
                  </a:solidFill>
                </a:rPr>
                <a:t>S0</a:t>
              </a:r>
            </a:p>
          </p:txBody>
        </p:sp>
        <p:sp>
          <p:nvSpPr>
            <p:cNvPr id="6" name="Oval 4"/>
            <p:cNvSpPr>
              <a:spLocks noChangeArrowheads="1"/>
            </p:cNvSpPr>
            <p:nvPr/>
          </p:nvSpPr>
          <p:spPr bwMode="auto">
            <a:xfrm>
              <a:off x="25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7" name="Oval 5"/>
            <p:cNvSpPr>
              <a:spLocks noChangeArrowheads="1"/>
            </p:cNvSpPr>
            <p:nvPr/>
          </p:nvSpPr>
          <p:spPr bwMode="auto">
            <a:xfrm>
              <a:off x="4944" y="120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1296" y="19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9" name="Oval 7"/>
            <p:cNvSpPr>
              <a:spLocks noChangeArrowheads="1"/>
            </p:cNvSpPr>
            <p:nvPr/>
          </p:nvSpPr>
          <p:spPr bwMode="auto">
            <a:xfrm>
              <a:off x="3168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528" y="2592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F</a:t>
              </a: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187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2832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H</a:t>
              </a: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4464" y="1920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3936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I</a:t>
              </a:r>
            </a:p>
          </p:txBody>
        </p:sp>
        <p:sp>
          <p:nvSpPr>
            <p:cNvPr id="15" name="Oval 13"/>
            <p:cNvSpPr>
              <a:spLocks noChangeArrowheads="1"/>
            </p:cNvSpPr>
            <p:nvPr/>
          </p:nvSpPr>
          <p:spPr bwMode="auto">
            <a:xfrm>
              <a:off x="4704" y="2544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339933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J</a:t>
              </a:r>
            </a:p>
          </p:txBody>
        </p:sp>
        <p:sp>
          <p:nvSpPr>
            <p:cNvPr id="16" name="Oval 14"/>
            <p:cNvSpPr>
              <a:spLocks noChangeArrowheads="1"/>
            </p:cNvSpPr>
            <p:nvPr/>
          </p:nvSpPr>
          <p:spPr bwMode="auto">
            <a:xfrm>
              <a:off x="144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K</a:t>
              </a: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52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L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960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M</a:t>
              </a: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48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N</a:t>
              </a: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249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P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3072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Q</a:t>
              </a: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3648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R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4416" y="3168"/>
              <a:ext cx="192" cy="192"/>
            </a:xfrm>
            <a:prstGeom prst="ellipse">
              <a:avLst/>
            </a:prstGeom>
            <a:solidFill>
              <a:srgbClr val="FFFFCC"/>
            </a:solidFill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800" b="1">
                  <a:solidFill>
                    <a:srgbClr val="000000"/>
                  </a:solidFill>
                </a:rPr>
                <a:t>S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H="1">
              <a:off x="2736" y="624"/>
              <a:ext cx="115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 flipH="1">
              <a:off x="1488" y="1344"/>
              <a:ext cx="1056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>
              <a:off x="672" y="2112"/>
              <a:ext cx="624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288" y="2784"/>
              <a:ext cx="28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624" y="2784"/>
              <a:ext cx="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672" y="2784"/>
              <a:ext cx="336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1632" y="2736"/>
              <a:ext cx="288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1968" y="2736"/>
              <a:ext cx="19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488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2736" y="1344"/>
              <a:ext cx="480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H="1">
              <a:off x="2976" y="2112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 flipH="1">
              <a:off x="2640" y="2736"/>
              <a:ext cx="24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2976" y="2736"/>
              <a:ext cx="144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3360" y="2112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4080" y="624"/>
              <a:ext cx="864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H="1">
              <a:off x="4608" y="1392"/>
              <a:ext cx="384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5088" y="1392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5040" y="1392"/>
              <a:ext cx="0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H="1">
              <a:off x="4080" y="2112"/>
              <a:ext cx="43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608" y="2112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 flipH="1">
              <a:off x="3792" y="2736"/>
              <a:ext cx="192" cy="43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080" y="2736"/>
              <a:ext cx="24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H="1">
              <a:off x="4560" y="2736"/>
              <a:ext cx="240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4848" y="2688"/>
              <a:ext cx="24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48" name="Arc 46"/>
            <p:cNvSpPr>
              <a:spLocks/>
            </p:cNvSpPr>
            <p:nvPr/>
          </p:nvSpPr>
          <p:spPr bwMode="auto">
            <a:xfrm flipV="1">
              <a:off x="528" y="2880"/>
              <a:ext cx="240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9" name="Arc 47"/>
            <p:cNvSpPr>
              <a:spLocks/>
            </p:cNvSpPr>
            <p:nvPr/>
          </p:nvSpPr>
          <p:spPr bwMode="auto">
            <a:xfrm flipV="1">
              <a:off x="1872" y="2832"/>
              <a:ext cx="96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0" name="Arc 48"/>
            <p:cNvSpPr>
              <a:spLocks/>
            </p:cNvSpPr>
            <p:nvPr/>
          </p:nvSpPr>
          <p:spPr bwMode="auto">
            <a:xfrm flipV="1">
              <a:off x="2832" y="2832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1" name="Arc 49"/>
            <p:cNvSpPr>
              <a:spLocks/>
            </p:cNvSpPr>
            <p:nvPr/>
          </p:nvSpPr>
          <p:spPr bwMode="auto">
            <a:xfrm flipV="1">
              <a:off x="3984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2" name="Arc 50"/>
            <p:cNvSpPr>
              <a:spLocks/>
            </p:cNvSpPr>
            <p:nvPr/>
          </p:nvSpPr>
          <p:spPr bwMode="auto">
            <a:xfrm flipV="1">
              <a:off x="4752" y="2784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3" name="Arc 51"/>
            <p:cNvSpPr>
              <a:spLocks/>
            </p:cNvSpPr>
            <p:nvPr/>
          </p:nvSpPr>
          <p:spPr bwMode="auto">
            <a:xfrm flipV="1">
              <a:off x="4944" y="1440"/>
              <a:ext cx="144" cy="61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4" name="Arc 52"/>
            <p:cNvSpPr>
              <a:spLocks/>
            </p:cNvSpPr>
            <p:nvPr/>
          </p:nvSpPr>
          <p:spPr bwMode="auto">
            <a:xfrm flipV="1">
              <a:off x="2448" y="1440"/>
              <a:ext cx="336" cy="109"/>
            </a:xfrm>
            <a:custGeom>
              <a:avLst/>
              <a:gdLst>
                <a:gd name="T0" fmla="*/ 0 w 42444"/>
                <a:gd name="T1" fmla="*/ 0 h 22849"/>
                <a:gd name="T2" fmla="*/ 0 w 42444"/>
                <a:gd name="T3" fmla="*/ 0 h 22849"/>
                <a:gd name="T4" fmla="*/ 0 w 42444"/>
                <a:gd name="T5" fmla="*/ 0 h 22849"/>
                <a:gd name="T6" fmla="*/ 0 60000 65536"/>
                <a:gd name="T7" fmla="*/ 0 60000 65536"/>
                <a:gd name="T8" fmla="*/ 0 60000 65536"/>
                <a:gd name="T9" fmla="*/ 0 w 42444"/>
                <a:gd name="T10" fmla="*/ 0 h 22849"/>
                <a:gd name="T11" fmla="*/ 42444 w 42444"/>
                <a:gd name="T12" fmla="*/ 22849 h 2284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2444" h="22849" fill="none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</a:path>
                <a:path w="42444" h="22849" stroke="0" extrusionOk="0">
                  <a:moveTo>
                    <a:pt x="0" y="15935"/>
                  </a:moveTo>
                  <a:cubicBezTo>
                    <a:pt x="2556" y="6528"/>
                    <a:pt x="11096" y="-1"/>
                    <a:pt x="20844" y="0"/>
                  </a:cubicBezTo>
                  <a:cubicBezTo>
                    <a:pt x="32773" y="0"/>
                    <a:pt x="42444" y="9670"/>
                    <a:pt x="42444" y="21600"/>
                  </a:cubicBezTo>
                  <a:cubicBezTo>
                    <a:pt x="42444" y="22016"/>
                    <a:pt x="42431" y="22433"/>
                    <a:pt x="42407" y="22848"/>
                  </a:cubicBezTo>
                  <a:lnTo>
                    <a:pt x="20844" y="21600"/>
                  </a:lnTo>
                  <a:close/>
                </a:path>
              </a:pathLst>
            </a:cu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" name="Rectangle 53"/>
            <p:cNvSpPr>
              <a:spLocks noChangeArrowheads="1"/>
            </p:cNvSpPr>
            <p:nvPr/>
          </p:nvSpPr>
          <p:spPr bwMode="auto">
            <a:xfrm>
              <a:off x="144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4</a:t>
              </a:r>
            </a:p>
          </p:txBody>
        </p:sp>
        <p:sp>
          <p:nvSpPr>
            <p:cNvPr id="56" name="Rectangle 54"/>
            <p:cNvSpPr>
              <a:spLocks noChangeArrowheads="1"/>
            </p:cNvSpPr>
            <p:nvPr/>
          </p:nvSpPr>
          <p:spPr bwMode="auto">
            <a:xfrm>
              <a:off x="52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912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6</a:t>
              </a: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148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1</a:t>
              </a: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448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5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3072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8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3648" y="3504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0</a:t>
              </a:r>
            </a:p>
          </p:txBody>
        </p:sp>
        <p:sp>
          <p:nvSpPr>
            <p:cNvPr id="62" name="Rectangle 60"/>
            <p:cNvSpPr>
              <a:spLocks noChangeArrowheads="1"/>
            </p:cNvSpPr>
            <p:nvPr/>
          </p:nvSpPr>
          <p:spPr bwMode="auto">
            <a:xfrm>
              <a:off x="4416" y="3456"/>
              <a:ext cx="192" cy="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32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/>
                <a:t>-6</a:t>
              </a:r>
            </a:p>
          </p:txBody>
        </p:sp>
      </p:grpSp>
      <p:sp>
        <p:nvSpPr>
          <p:cNvPr id="63" name="Oval 61"/>
          <p:cNvSpPr>
            <a:spLocks noChangeArrowheads="1"/>
          </p:cNvSpPr>
          <p:nvPr/>
        </p:nvSpPr>
        <p:spPr bwMode="auto">
          <a:xfrm>
            <a:off x="381000" y="3657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cs typeface="Times New Roman" panose="02020603050405020304" pitchFamily="18" charset="0"/>
              </a:rPr>
              <a:t>≤4</a:t>
            </a:r>
            <a:endParaRPr lang="zh-CN" altLang="en-US" sz="2400" b="1" dirty="0">
              <a:solidFill>
                <a:srgbClr val="9900FF"/>
              </a:solidFill>
              <a:cs typeface="Times New Roman" panose="02020603050405020304" pitchFamily="18" charset="0"/>
            </a:endParaRPr>
          </a:p>
        </p:txBody>
      </p:sp>
      <p:sp>
        <p:nvSpPr>
          <p:cNvPr id="64" name="Oval 62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65" name="Oval 63"/>
          <p:cNvSpPr>
            <a:spLocks noChangeArrowheads="1"/>
          </p:cNvSpPr>
          <p:nvPr/>
        </p:nvSpPr>
        <p:spPr bwMode="auto">
          <a:xfrm>
            <a:off x="2286000" y="3962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≤1</a:t>
            </a:r>
          </a:p>
        </p:txBody>
      </p:sp>
      <p:sp>
        <p:nvSpPr>
          <p:cNvPr id="66" name="Oval 64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≤4</a:t>
            </a:r>
          </a:p>
        </p:txBody>
      </p:sp>
      <p:sp>
        <p:nvSpPr>
          <p:cNvPr id="67" name="Oval 65"/>
          <p:cNvSpPr>
            <a:spLocks noChangeArrowheads="1"/>
          </p:cNvSpPr>
          <p:nvPr/>
        </p:nvSpPr>
        <p:spPr bwMode="auto">
          <a:xfrm>
            <a:off x="1371600" y="2895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68" name="Oval 66"/>
          <p:cNvSpPr>
            <a:spLocks noChangeArrowheads="1"/>
          </p:cNvSpPr>
          <p:nvPr/>
        </p:nvSpPr>
        <p:spPr bwMode="auto">
          <a:xfrm>
            <a:off x="3962400" y="38100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 dirty="0" smtClean="0">
                <a:solidFill>
                  <a:srgbClr val="9900FF"/>
                </a:solidFill>
                <a:latin typeface="宋体" panose="02010600030101010101" pitchFamily="2" charset="-122"/>
              </a:rPr>
              <a:t>≤</a:t>
            </a:r>
            <a:r>
              <a:rPr lang="zh-CN" altLang="en-US" sz="2400" b="1" dirty="0" smtClean="0">
                <a:solidFill>
                  <a:srgbClr val="9900FF"/>
                </a:solidFill>
              </a:rPr>
              <a:t>5</a:t>
            </a:r>
            <a:endParaRPr lang="zh-CN" altLang="en-US" sz="2400" b="1" dirty="0">
              <a:solidFill>
                <a:srgbClr val="9900FF"/>
              </a:solidFill>
            </a:endParaRPr>
          </a:p>
        </p:txBody>
      </p:sp>
      <p:sp>
        <p:nvSpPr>
          <p:cNvPr id="69" name="Oval 67"/>
          <p:cNvSpPr>
            <a:spLocks noChangeArrowheads="1"/>
          </p:cNvSpPr>
          <p:nvPr/>
        </p:nvSpPr>
        <p:spPr bwMode="auto">
          <a:xfrm>
            <a:off x="43434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≥5</a:t>
            </a:r>
          </a:p>
        </p:txBody>
      </p:sp>
      <p:sp>
        <p:nvSpPr>
          <p:cNvPr id="70" name="Oval 68"/>
          <p:cNvSpPr>
            <a:spLocks noChangeArrowheads="1"/>
          </p:cNvSpPr>
          <p:nvPr/>
        </p:nvSpPr>
        <p:spPr bwMode="auto">
          <a:xfrm>
            <a:off x="3352800" y="16764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＝4</a:t>
            </a:r>
          </a:p>
        </p:txBody>
      </p:sp>
      <p:sp>
        <p:nvSpPr>
          <p:cNvPr id="71" name="Oval 69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≥4</a:t>
            </a:r>
          </a:p>
        </p:txBody>
      </p:sp>
      <p:sp>
        <p:nvSpPr>
          <p:cNvPr id="72" name="Oval 70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3" name="Oval 71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≥0</a:t>
            </a:r>
          </a:p>
        </p:txBody>
      </p:sp>
      <p:sp>
        <p:nvSpPr>
          <p:cNvPr id="74" name="Oval 72"/>
          <p:cNvSpPr>
            <a:spLocks noChangeArrowheads="1"/>
          </p:cNvSpPr>
          <p:nvPr/>
        </p:nvSpPr>
        <p:spPr bwMode="auto">
          <a:xfrm>
            <a:off x="5638800" y="38862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5" name="Oval 73"/>
          <p:cNvSpPr>
            <a:spLocks noChangeArrowheads="1"/>
          </p:cNvSpPr>
          <p:nvPr/>
        </p:nvSpPr>
        <p:spPr bwMode="auto">
          <a:xfrm>
            <a:off x="6858000" y="3886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≤-6</a:t>
            </a:r>
          </a:p>
        </p:txBody>
      </p:sp>
      <p:sp>
        <p:nvSpPr>
          <p:cNvPr id="76" name="Oval 74"/>
          <p:cNvSpPr>
            <a:spLocks noChangeArrowheads="1"/>
          </p:cNvSpPr>
          <p:nvPr/>
        </p:nvSpPr>
        <p:spPr bwMode="auto">
          <a:xfrm>
            <a:off x="6400800" y="29718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＝0</a:t>
            </a:r>
          </a:p>
        </p:txBody>
      </p:sp>
      <p:sp>
        <p:nvSpPr>
          <p:cNvPr id="77" name="Oval 75"/>
          <p:cNvSpPr>
            <a:spLocks noChangeArrowheads="1"/>
          </p:cNvSpPr>
          <p:nvPr/>
        </p:nvSpPr>
        <p:spPr bwMode="auto">
          <a:xfrm>
            <a:off x="7162800" y="1981200"/>
            <a:ext cx="533400" cy="4572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9900FF"/>
                </a:solidFill>
              </a:rPr>
              <a:t>≤0</a:t>
            </a:r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486400" y="609600"/>
            <a:ext cx="533400" cy="457200"/>
          </a:xfrm>
          <a:prstGeom prst="ellipse">
            <a:avLst/>
          </a:prstGeom>
          <a:solidFill>
            <a:srgbClr val="FFFFCC"/>
          </a:solidFill>
          <a:ln w="9525">
            <a:solidFill>
              <a:srgbClr val="FFFFCC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FF0000"/>
                </a:solidFill>
              </a:rPr>
              <a:t>＝4</a:t>
            </a:r>
          </a:p>
        </p:txBody>
      </p:sp>
      <p:sp>
        <p:nvSpPr>
          <p:cNvPr id="79" name="Rectangle 77"/>
          <p:cNvSpPr>
            <a:spLocks noChangeArrowheads="1"/>
          </p:cNvSpPr>
          <p:nvPr/>
        </p:nvSpPr>
        <p:spPr bwMode="auto">
          <a:xfrm>
            <a:off x="32004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0" name="Rectangle 78"/>
          <p:cNvSpPr>
            <a:spLocks noChangeArrowheads="1"/>
          </p:cNvSpPr>
          <p:nvPr/>
        </p:nvSpPr>
        <p:spPr bwMode="auto">
          <a:xfrm>
            <a:off x="5257800" y="3429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1" name="Rectangle 79"/>
          <p:cNvSpPr>
            <a:spLocks noChangeArrowheads="1"/>
          </p:cNvSpPr>
          <p:nvPr/>
        </p:nvSpPr>
        <p:spPr bwMode="auto">
          <a:xfrm>
            <a:off x="6477000" y="4572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2" name="Rectangle 80"/>
          <p:cNvSpPr>
            <a:spLocks noChangeArrowheads="1"/>
          </p:cNvSpPr>
          <p:nvPr/>
        </p:nvSpPr>
        <p:spPr bwMode="auto">
          <a:xfrm>
            <a:off x="7848600" y="47244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3" name="Rectangle 81"/>
          <p:cNvSpPr>
            <a:spLocks noChangeArrowheads="1"/>
          </p:cNvSpPr>
          <p:nvPr/>
        </p:nvSpPr>
        <p:spPr bwMode="auto">
          <a:xfrm>
            <a:off x="8305800" y="26670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sp>
        <p:nvSpPr>
          <p:cNvPr id="84" name="Rectangle 82"/>
          <p:cNvSpPr>
            <a:spLocks noChangeArrowheads="1"/>
          </p:cNvSpPr>
          <p:nvPr/>
        </p:nvSpPr>
        <p:spPr bwMode="auto">
          <a:xfrm>
            <a:off x="7696200" y="2743200"/>
            <a:ext cx="5429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</a:rPr>
              <a:t>＊</a:t>
            </a:r>
          </a:p>
        </p:txBody>
      </p:sp>
      <p:grpSp>
        <p:nvGrpSpPr>
          <p:cNvPr id="110" name="组合 109"/>
          <p:cNvGrpSpPr/>
          <p:nvPr/>
        </p:nvGrpSpPr>
        <p:grpSpPr>
          <a:xfrm>
            <a:off x="239331" y="276359"/>
            <a:ext cx="5170869" cy="3338974"/>
            <a:chOff x="239331" y="276359"/>
            <a:chExt cx="5170869" cy="3338974"/>
          </a:xfrm>
        </p:grpSpPr>
        <p:grpSp>
          <p:nvGrpSpPr>
            <p:cNvPr id="99" name="组合 98"/>
            <p:cNvGrpSpPr/>
            <p:nvPr/>
          </p:nvGrpSpPr>
          <p:grpSpPr>
            <a:xfrm>
              <a:off x="239331" y="3002756"/>
              <a:ext cx="827469" cy="612577"/>
              <a:chOff x="239331" y="3002756"/>
              <a:chExt cx="827469" cy="612577"/>
            </a:xfrm>
          </p:grpSpPr>
          <p:sp>
            <p:nvSpPr>
              <p:cNvPr id="2" name="矩形 1"/>
              <p:cNvSpPr/>
              <p:nvPr/>
            </p:nvSpPr>
            <p:spPr bwMode="auto">
              <a:xfrm>
                <a:off x="239331" y="3002756"/>
                <a:ext cx="827469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85" name="直接箭头连接符 84"/>
              <p:cNvCxnSpPr>
                <a:stCxn id="2" idx="2"/>
              </p:cNvCxnSpPr>
              <p:nvPr/>
            </p:nvCxnSpPr>
            <p:spPr bwMode="auto">
              <a:xfrm>
                <a:off x="653066" y="3310533"/>
                <a:ext cx="32734" cy="3048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组合 103"/>
            <p:cNvGrpSpPr/>
            <p:nvPr/>
          </p:nvGrpSpPr>
          <p:grpSpPr>
            <a:xfrm>
              <a:off x="990600" y="2283023"/>
              <a:ext cx="838200" cy="536377"/>
              <a:chOff x="990600" y="2283023"/>
              <a:chExt cx="838200" cy="536377"/>
            </a:xfrm>
          </p:grpSpPr>
          <p:sp>
            <p:nvSpPr>
              <p:cNvPr id="89" name="矩形 88"/>
              <p:cNvSpPr/>
              <p:nvPr/>
            </p:nvSpPr>
            <p:spPr bwMode="auto">
              <a:xfrm>
                <a:off x="990600" y="22830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rPr>
                  <a:t>界</a:t>
                </a:r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endParaRPr>
              </a:p>
            </p:txBody>
          </p:sp>
          <p:cxnSp>
            <p:nvCxnSpPr>
              <p:cNvPr id="90" name="直接箭头连接符 89"/>
              <p:cNvCxnSpPr>
                <a:stCxn id="89" idx="2"/>
              </p:cNvCxnSpPr>
              <p:nvPr/>
            </p:nvCxnSpPr>
            <p:spPr bwMode="auto">
              <a:xfrm>
                <a:off x="1409700" y="2590800"/>
                <a:ext cx="114300" cy="2286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组合 106"/>
            <p:cNvGrpSpPr/>
            <p:nvPr/>
          </p:nvGrpSpPr>
          <p:grpSpPr>
            <a:xfrm>
              <a:off x="2743200" y="1063823"/>
              <a:ext cx="838200" cy="609601"/>
              <a:chOff x="2743200" y="1063823"/>
              <a:chExt cx="838200" cy="609601"/>
            </a:xfrm>
          </p:grpSpPr>
          <p:sp>
            <p:nvSpPr>
              <p:cNvPr id="92" name="矩形 91"/>
              <p:cNvSpPr/>
              <p:nvPr/>
            </p:nvSpPr>
            <p:spPr bwMode="auto">
              <a:xfrm>
                <a:off x="2743200" y="1063823"/>
                <a:ext cx="838200" cy="307777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𝛽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上界</a:t>
                </a:r>
              </a:p>
            </p:txBody>
          </p:sp>
          <p:cxnSp>
            <p:nvCxnSpPr>
              <p:cNvPr id="93" name="直接箭头连接符 92"/>
              <p:cNvCxnSpPr>
                <a:stCxn id="92" idx="2"/>
              </p:cNvCxnSpPr>
              <p:nvPr/>
            </p:nvCxnSpPr>
            <p:spPr bwMode="auto">
              <a:xfrm>
                <a:off x="3162300" y="1371600"/>
                <a:ext cx="265627" cy="301824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9" name="组合 108"/>
            <p:cNvGrpSpPr/>
            <p:nvPr/>
          </p:nvGrpSpPr>
          <p:grpSpPr>
            <a:xfrm>
              <a:off x="4495800" y="276359"/>
              <a:ext cx="914400" cy="457200"/>
              <a:chOff x="4495800" y="276359"/>
              <a:chExt cx="914400" cy="457200"/>
            </a:xfrm>
          </p:grpSpPr>
          <p:sp>
            <p:nvSpPr>
              <p:cNvPr id="95" name="矩形 94"/>
              <p:cNvSpPr/>
              <p:nvPr/>
            </p:nvSpPr>
            <p:spPr bwMode="auto">
              <a:xfrm>
                <a:off x="4495800" y="276359"/>
                <a:ext cx="838200" cy="318954"/>
              </a:xfrm>
              <a:prstGeom prst="rect">
                <a:avLst/>
              </a:prstGeom>
              <a:noFill/>
              <a:ln w="9525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𝛼</a:t>
                </a:r>
                <a:r>
                  <a: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+mn-ea"/>
                  </a:rPr>
                  <a:t>/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下界</a:t>
                </a:r>
              </a:p>
            </p:txBody>
          </p:sp>
          <p:cxnSp>
            <p:nvCxnSpPr>
              <p:cNvPr id="96" name="直接箭头连接符 95"/>
              <p:cNvCxnSpPr>
                <a:stCxn id="95" idx="2"/>
              </p:cNvCxnSpPr>
              <p:nvPr/>
            </p:nvCxnSpPr>
            <p:spPr bwMode="auto">
              <a:xfrm>
                <a:off x="4914900" y="595313"/>
                <a:ext cx="495300" cy="13824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93234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 autoUpdateAnimBg="0"/>
      <p:bldP spid="64" grpId="0" animBg="1" autoUpdateAnimBg="0"/>
      <p:bldP spid="65" grpId="0" animBg="1" autoUpdateAnimBg="0"/>
      <p:bldP spid="66" grpId="0" animBg="1" autoUpdateAnimBg="0"/>
      <p:bldP spid="67" grpId="0" animBg="1" autoUpdateAnimBg="0"/>
      <p:bldP spid="68" grpId="0" animBg="1" autoUpdateAnimBg="0"/>
      <p:bldP spid="69" grpId="0" animBg="1" autoUpdateAnimBg="0"/>
      <p:bldP spid="70" grpId="0" animBg="1" autoUpdateAnimBg="0"/>
      <p:bldP spid="71" grpId="0" animBg="1" autoUpdateAnimBg="0"/>
      <p:bldP spid="72" grpId="0" animBg="1" autoUpdateAnimBg="0"/>
      <p:bldP spid="73" grpId="0" animBg="1" autoUpdateAnimBg="0"/>
      <p:bldP spid="74" grpId="0" animBg="1" autoUpdateAnimBg="0"/>
      <p:bldP spid="75" grpId="0" animBg="1" autoUpdateAnimBg="0"/>
      <p:bldP spid="76" grpId="0" animBg="1" autoUpdateAnimBg="0"/>
      <p:bldP spid="77" grpId="0" animBg="1" autoUpdateAnimBg="0"/>
      <p:bldP spid="78" grpId="0" animBg="1" autoUpdateAnimBg="0"/>
      <p:bldP spid="79" grpId="0" autoUpdateAnimBg="0"/>
      <p:bldP spid="80" grpId="0" autoUpdateAnimBg="0"/>
      <p:bldP spid="81" grpId="0" autoUpdateAnimBg="0"/>
      <p:bldP spid="82" grpId="0" autoUpdateAnimBg="0"/>
      <p:bldP spid="83" grpId="0" autoUpdateAnimBg="0"/>
      <p:bldP spid="84" grpId="0" autoUpdateAnimBg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图片 8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316468"/>
            <a:ext cx="6329423" cy="2833490"/>
          </a:xfrm>
          <a:prstGeom prst="rect">
            <a:avLst/>
          </a:prstGeom>
        </p:spPr>
      </p:pic>
      <p:sp>
        <p:nvSpPr>
          <p:cNvPr id="87" name="Text Box 2"/>
          <p:cNvSpPr txBox="1">
            <a:spLocks noChangeArrowheads="1"/>
          </p:cNvSpPr>
          <p:nvPr/>
        </p:nvSpPr>
        <p:spPr bwMode="auto">
          <a:xfrm>
            <a:off x="393879" y="3233678"/>
            <a:ext cx="845820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①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K、L、M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推出</a:t>
            </a:r>
            <a:r>
              <a:rPr lang="en-US" altLang="zh-CN" sz="1800" b="1" dirty="0" smtClean="0"/>
              <a:t>F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F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的上界为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不可能再比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</a:t>
            </a:r>
            <a:r>
              <a:rPr lang="en-US" altLang="zh-CN" sz="1800" b="1" dirty="0" smtClean="0"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/>
              <a:t>；由此可 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即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</a:rPr>
              <a:t>下界为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4，不可能再比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小</a:t>
            </a:r>
            <a:r>
              <a:rPr lang="zh-CN" altLang="en-US" sz="1800" dirty="0"/>
              <a:t>，</a:t>
            </a:r>
            <a:r>
              <a:rPr lang="zh-CN" altLang="en-US" sz="1800" b="1" dirty="0" smtClean="0"/>
              <a:t>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800" b="1" dirty="0">
                <a:solidFill>
                  <a:srgbClr val="FF0000"/>
                </a:solidFill>
              </a:rPr>
              <a:t>的</a:t>
            </a:r>
            <a:r>
              <a:rPr lang="en-US" altLang="zh-CN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>
                <a:latin typeface="宋体" panose="02010600030101010101" pitchFamily="2" charset="-122"/>
              </a:rPr>
              <a:t>②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N</a:t>
            </a:r>
            <a:r>
              <a:rPr lang="zh-CN" altLang="en-US" sz="1800" b="1" dirty="0"/>
              <a:t>的估值</a:t>
            </a:r>
            <a:r>
              <a:rPr lang="zh-CN" altLang="en-US" sz="1800" b="1" dirty="0" smtClean="0"/>
              <a:t>推知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值≤</a:t>
            </a:r>
            <a:r>
              <a:rPr lang="en-US" altLang="zh-CN" sz="1800" b="1" dirty="0"/>
              <a:t>l，</a:t>
            </a:r>
            <a:r>
              <a:rPr lang="zh-CN" altLang="en-US" sz="1800" b="1" dirty="0"/>
              <a:t>无论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其他</a:t>
            </a:r>
            <a:r>
              <a:rPr lang="zh-CN" altLang="en-US" sz="1800" b="1" dirty="0"/>
              <a:t>子节点的估值是多少</a:t>
            </a:r>
            <a:r>
              <a:rPr lang="zh-CN" altLang="en-US" sz="1800" b="1" dirty="0" smtClean="0"/>
              <a:t>，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的倒推值都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可能</a:t>
            </a:r>
            <a:r>
              <a:rPr lang="zh-CN" altLang="en-US" sz="1800" b="1" dirty="0"/>
              <a:t>比1</a:t>
            </a:r>
            <a:r>
              <a:rPr lang="zh-CN" altLang="en-US" sz="1800" b="1" dirty="0" smtClean="0"/>
              <a:t>大</a:t>
            </a:r>
            <a:r>
              <a:rPr lang="en-US" altLang="zh-CN" sz="1800" dirty="0" smtClean="0"/>
              <a:t>(</a:t>
            </a:r>
            <a:r>
              <a:rPr lang="zh-CN" altLang="en-US" sz="1800" b="1" dirty="0" smtClean="0"/>
              <a:t>1</a:t>
            </a:r>
            <a:r>
              <a:rPr lang="zh-CN" altLang="en-US" sz="1800" b="1" dirty="0"/>
              <a:t>是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倒</a:t>
            </a:r>
            <a:r>
              <a:rPr lang="zh-CN" altLang="en-US" sz="1800" b="1" dirty="0"/>
              <a:t>推值的</a:t>
            </a:r>
            <a:r>
              <a:rPr lang="zh-CN" altLang="en-US" sz="1800" b="1" dirty="0" smtClean="0"/>
              <a:t>上界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，取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G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≤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</a:t>
            </a:r>
            <a:r>
              <a:rPr lang="zh-CN" altLang="en-US" sz="1800" b="1" dirty="0" smtClean="0"/>
              <a:t>。</a:t>
            </a:r>
            <a:r>
              <a:rPr lang="zh-CN" altLang="en-US" sz="1800" dirty="0"/>
              <a:t>且</a:t>
            </a:r>
            <a:r>
              <a:rPr lang="zh-CN" altLang="en-US" sz="1800" b="1" dirty="0" smtClean="0"/>
              <a:t>已知</a:t>
            </a:r>
            <a:r>
              <a:rPr lang="en-US" altLang="zh-CN" sz="1800" b="1" dirty="0" smtClean="0"/>
              <a:t>C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α 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</a:t>
            </a:r>
            <a:r>
              <a:rPr lang="zh-CN" altLang="en-US" sz="1800" b="1" dirty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</a:t>
            </a:r>
            <a:r>
              <a:rPr lang="en-US" altLang="zh-CN" sz="1800" b="1" dirty="0"/>
              <a:t>G</a:t>
            </a:r>
            <a:r>
              <a:rPr lang="zh-CN" altLang="en-US" sz="1800" b="1" dirty="0"/>
              <a:t>的</a:t>
            </a:r>
            <a:r>
              <a:rPr lang="zh-CN" altLang="en-US" sz="1800" b="1" dirty="0" smtClean="0"/>
              <a:t>其他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b="1" dirty="0" smtClean="0"/>
              <a:t>      子节点</a:t>
            </a:r>
            <a:r>
              <a:rPr lang="zh-CN" altLang="en-US" sz="1800" b="1" dirty="0"/>
              <a:t>又不可能</a:t>
            </a:r>
            <a:r>
              <a:rPr lang="zh-CN" altLang="en-US" sz="1800" b="1" dirty="0" smtClean="0"/>
              <a:t>使</a:t>
            </a:r>
            <a:r>
              <a:rPr lang="en-US" altLang="zh-CN" sz="1800" b="1" dirty="0" smtClean="0"/>
              <a:t>G</a:t>
            </a:r>
            <a:r>
              <a:rPr lang="zh-CN" altLang="en-US" sz="1800" b="1" dirty="0" smtClean="0"/>
              <a:t>的</a:t>
            </a:r>
            <a:r>
              <a:rPr lang="zh-CN" altLang="en-US" sz="1800" b="1" dirty="0"/>
              <a:t>倒推值</a:t>
            </a:r>
            <a:r>
              <a:rPr lang="zh-CN" altLang="en-US" sz="1800" b="1" dirty="0" smtClean="0"/>
              <a:t>增大</a:t>
            </a:r>
            <a:r>
              <a:rPr lang="en-US" altLang="zh-CN" sz="1800" b="1" dirty="0" smtClean="0"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ea typeface="+mn-ea"/>
                <a:cs typeface="Times New Roman" panose="02020603050405020304" pitchFamily="18" charset="0"/>
              </a:rPr>
              <a:t>此时</a:t>
            </a:r>
            <a:r>
              <a:rPr lang="en-US" altLang="zh-CN" sz="18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β</a:t>
            </a:r>
            <a:r>
              <a:rPr lang="en-US" altLang="zh-CN" sz="18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≤α</a:t>
            </a:r>
            <a:r>
              <a:rPr lang="en-US" altLang="zh-CN" sz="1800" dirty="0" smtClean="0"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dirty="0" smtClean="0"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/>
              <a:t>因而</a:t>
            </a:r>
            <a:r>
              <a:rPr lang="zh-CN" altLang="en-US" sz="1800" b="1" dirty="0" smtClean="0"/>
              <a:t>对</a:t>
            </a:r>
            <a:r>
              <a:rPr lang="en-US" altLang="zh-CN" sz="1800" b="1" dirty="0" smtClean="0"/>
              <a:t>G</a:t>
            </a:r>
            <a:r>
              <a:rPr lang="zh-CN" altLang="en-US" sz="1800" b="1" dirty="0"/>
              <a:t>的其他</a:t>
            </a:r>
            <a:r>
              <a:rPr lang="zh-CN" altLang="en-US" sz="1800" b="1" dirty="0" smtClean="0"/>
              <a:t>分支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兄弟节点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不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b="1" dirty="0" smtClean="0"/>
              <a:t>必再搜索。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zh-CN" sz="1800" dirty="0" smtClean="0">
                <a:latin typeface="宋体" panose="02010600030101010101" pitchFamily="2" charset="-122"/>
              </a:rPr>
              <a:t>③</a:t>
            </a:r>
            <a:r>
              <a:rPr lang="en-US" altLang="zh-CN" sz="1800" dirty="0" smtClean="0">
                <a:latin typeface="宋体" panose="02010600030101010101" pitchFamily="2" charset="-122"/>
              </a:rPr>
              <a:t> </a:t>
            </a:r>
            <a:r>
              <a:rPr lang="zh-CN" altLang="en-US" sz="1800" b="1" dirty="0" smtClean="0"/>
              <a:t>由</a:t>
            </a:r>
            <a:r>
              <a:rPr lang="en-US" altLang="zh-CN" sz="1800" b="1" dirty="0" smtClean="0"/>
              <a:t>F、G</a:t>
            </a:r>
            <a:r>
              <a:rPr lang="zh-CN" altLang="en-US" sz="1800" b="1" dirty="0" smtClean="0"/>
              <a:t>可倒推出</a:t>
            </a:r>
            <a:r>
              <a:rPr lang="en-US" altLang="zh-CN" sz="1800" b="1" dirty="0" smtClean="0"/>
              <a:t>C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≥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/>
              <a:t>，再由</a:t>
            </a:r>
            <a:r>
              <a:rPr lang="en-US" altLang="zh-CN" sz="1800" b="1" dirty="0"/>
              <a:t>C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A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≤4</a:t>
            </a:r>
            <a:r>
              <a:rPr lang="zh-CN" altLang="en-US" sz="1800" dirty="0" smtClean="0"/>
              <a:t>。</a:t>
            </a:r>
            <a:r>
              <a:rPr lang="zh-CN" altLang="en-US" sz="1800" b="1" dirty="0" smtClean="0"/>
              <a:t>同理，由</a:t>
            </a:r>
            <a:r>
              <a:rPr lang="en-US" altLang="zh-CN" sz="1800" b="1" dirty="0" smtClean="0"/>
              <a:t>P、Q</a:t>
            </a:r>
            <a:r>
              <a:rPr lang="zh-CN" altLang="en-US" sz="1800" b="1" dirty="0" smtClean="0"/>
              <a:t>倒推</a:t>
            </a:r>
            <a:r>
              <a:rPr lang="en-US" altLang="zh-CN" sz="1800" b="1" dirty="0" smtClean="0"/>
              <a:t>H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β≤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5</a:t>
            </a:r>
            <a:r>
              <a:rPr lang="zh-CN" altLang="en-US" sz="1800" b="1" dirty="0" smtClean="0"/>
              <a:t>，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</a:t>
            </a:r>
            <a:r>
              <a:rPr lang="zh-CN" altLang="en-US" sz="1800" dirty="0" smtClean="0"/>
              <a:t>并</a:t>
            </a:r>
            <a:r>
              <a:rPr lang="zh-CN" altLang="en-US" sz="1800" b="1" dirty="0" smtClean="0"/>
              <a:t>可倒推</a:t>
            </a:r>
            <a:r>
              <a:rPr lang="en-US" altLang="zh-CN" sz="1800" b="1" dirty="0" smtClean="0"/>
              <a:t>D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≥5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/>
              <a:t>此时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α≥β</a:t>
            </a:r>
            <a:r>
              <a:rPr lang="en-US" altLang="zh-CN" sz="1800" b="1" dirty="0" smtClean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因而</a:t>
            </a:r>
            <a:r>
              <a:rPr lang="en-US" altLang="zh-CN" sz="1800" b="1" dirty="0" smtClean="0"/>
              <a:t>D</a:t>
            </a:r>
            <a:r>
              <a:rPr lang="zh-CN" altLang="en-US" sz="1800" b="1" dirty="0"/>
              <a:t>的其他分枝</a:t>
            </a:r>
            <a:r>
              <a:rPr lang="zh-CN" altLang="en-US" sz="1800" b="1" dirty="0" smtClean="0"/>
              <a:t>被剪去</a:t>
            </a:r>
            <a:r>
              <a:rPr lang="zh-CN" altLang="en-US" sz="1800" b="1" dirty="0"/>
              <a:t>，</a:t>
            </a:r>
            <a:r>
              <a:rPr lang="zh-CN" altLang="en-US" sz="1800" b="1" dirty="0" smtClean="0"/>
              <a:t>并确定</a:t>
            </a:r>
            <a:r>
              <a:rPr lang="en-US" altLang="zh-CN" sz="1800" b="1" dirty="0"/>
              <a:t>A</a:t>
            </a:r>
            <a:r>
              <a:rPr lang="zh-CN" altLang="en-US" sz="1800" b="1" dirty="0"/>
              <a:t>的倒推</a:t>
            </a:r>
            <a:r>
              <a:rPr lang="zh-CN" altLang="en-US" sz="1800" b="1" dirty="0" smtClean="0"/>
              <a:t>值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=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4</a:t>
            </a:r>
            <a:r>
              <a:rPr lang="zh-CN" altLang="en-US" sz="1800" b="1" dirty="0" smtClean="0"/>
              <a:t>。</a:t>
            </a:r>
            <a:endParaRPr lang="en-US" altLang="zh-CN" sz="1800" b="1" dirty="0" smtClean="0"/>
          </a:p>
          <a:p>
            <a:pPr eaLnBrk="1" hangingPunct="1">
              <a:spcBef>
                <a:spcPts val="0"/>
              </a:spcBef>
            </a:pPr>
            <a:endParaRPr lang="en-US" altLang="zh-CN" sz="800" b="1" dirty="0" smtClean="0"/>
          </a:p>
          <a:p>
            <a:pPr eaLnBrk="1" hangingPunct="1">
              <a:spcBef>
                <a:spcPts val="0"/>
              </a:spcBef>
            </a:pPr>
            <a:r>
              <a:rPr lang="zh-CN" altLang="en-US" sz="1800" dirty="0" smtClean="0">
                <a:latin typeface="宋体" panose="02010600030101010101" pitchFamily="2" charset="-122"/>
              </a:rPr>
              <a:t>④ </a:t>
            </a:r>
            <a:r>
              <a:rPr lang="zh-CN" altLang="en-US" sz="1800" b="1" dirty="0" smtClean="0"/>
              <a:t>同样</a:t>
            </a:r>
            <a:r>
              <a:rPr lang="zh-CN" altLang="en-US" sz="1800" b="1" dirty="0"/>
              <a:t>方法可推出其他分枝的剪枝情况，</a:t>
            </a:r>
            <a:r>
              <a:rPr lang="zh-CN" altLang="en-US" sz="1800" b="1" dirty="0" smtClean="0"/>
              <a:t>最终可倒推出</a:t>
            </a:r>
            <a:r>
              <a:rPr lang="en-US" altLang="zh-CN" sz="1800" b="1" dirty="0"/>
              <a:t>S</a:t>
            </a:r>
            <a:r>
              <a:rPr lang="en-US" altLang="zh-CN" sz="1800" b="1" baseline="-10000" dirty="0"/>
              <a:t>0</a:t>
            </a:r>
            <a:r>
              <a:rPr lang="zh-CN" altLang="en-US" sz="1800" b="1" dirty="0" smtClean="0"/>
              <a:t>的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α≥</a:t>
            </a:r>
            <a:r>
              <a:rPr lang="zh-CN" altLang="en-US" sz="18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4</a:t>
            </a:r>
            <a:r>
              <a:rPr lang="en-US" altLang="zh-CN" sz="1800" b="1" dirty="0" smtClean="0"/>
              <a:t>(</a:t>
            </a:r>
            <a:r>
              <a:rPr lang="zh-CN" altLang="en-US" sz="1800" b="1" dirty="0" smtClean="0">
                <a:solidFill>
                  <a:srgbClr val="FF0000"/>
                </a:solidFill>
              </a:rPr>
              <a:t>取</a:t>
            </a:r>
            <a:r>
              <a:rPr lang="en-US" altLang="zh-CN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α</a:t>
            </a:r>
            <a:r>
              <a:rPr lang="en-US" altLang="zh-CN" sz="1800" dirty="0" smtClean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zh-CN" altLang="en-US" sz="1800" dirty="0" smtClean="0">
                <a:solidFill>
                  <a:srgbClr val="FF0000"/>
                </a:solidFill>
              </a:rPr>
              <a:t>4</a:t>
            </a:r>
            <a:r>
              <a:rPr lang="en-US" altLang="zh-CN" sz="1800" b="1" dirty="0" smtClean="0"/>
              <a:t>)</a:t>
            </a:r>
            <a:r>
              <a:rPr lang="zh-CN" altLang="en-US" sz="1800" b="1" dirty="0" smtClean="0"/>
              <a:t>。</a:t>
            </a:r>
            <a:endParaRPr lang="zh-CN" altLang="en-US" sz="1800" b="1" dirty="0"/>
          </a:p>
        </p:txBody>
      </p:sp>
      <p:sp>
        <p:nvSpPr>
          <p:cNvPr id="2" name="矩形 1"/>
          <p:cNvSpPr/>
          <p:nvPr/>
        </p:nvSpPr>
        <p:spPr>
          <a:xfrm>
            <a:off x="381000" y="316468"/>
            <a:ext cx="9906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小结：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1905000" y="316468"/>
            <a:ext cx="990600" cy="521732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94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9484" y="1062266"/>
            <a:ext cx="29127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>
              <a:spcBef>
                <a:spcPct val="10000"/>
              </a:spcBef>
              <a:spcAft>
                <a:spcPct val="10000"/>
              </a:spcAft>
            </a:pPr>
            <a:r>
              <a:rPr lang="en-US" altLang="zh-CN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3.4.7 </a:t>
            </a:r>
            <a:r>
              <a:rPr lang="zh-CN" altLang="en-US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蒙特卡洛树搜索</a:t>
            </a:r>
            <a:endParaRPr lang="zh-CN" altLang="en-US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600" y="1844998"/>
            <a:ext cx="7010400" cy="2520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基本思想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zh-CN" sz="2000" dirty="0"/>
              <a:t>通过</a:t>
            </a:r>
            <a:r>
              <a:rPr lang="en-US" altLang="zh-CN" sz="2000" dirty="0"/>
              <a:t>“</a:t>
            </a:r>
            <a:r>
              <a:rPr lang="zh-CN" altLang="zh-CN" sz="2000" dirty="0">
                <a:solidFill>
                  <a:srgbClr val="FF0000"/>
                </a:solidFill>
              </a:rPr>
              <a:t>采样</a:t>
            </a:r>
            <a:r>
              <a:rPr lang="en-US" altLang="zh-CN" sz="2000" dirty="0"/>
              <a:t>”</a:t>
            </a:r>
            <a:r>
              <a:rPr lang="zh-CN" altLang="zh-CN" sz="2000" dirty="0"/>
              <a:t>而非</a:t>
            </a:r>
            <a:r>
              <a:rPr lang="en-US" altLang="zh-CN" sz="2000" dirty="0"/>
              <a:t>“</a:t>
            </a:r>
            <a:r>
              <a:rPr lang="zh-CN" altLang="zh-CN" sz="2000" dirty="0">
                <a:solidFill>
                  <a:srgbClr val="FF0000"/>
                </a:solidFill>
              </a:rPr>
              <a:t>穷举</a:t>
            </a:r>
            <a:r>
              <a:rPr lang="en-US" altLang="zh-CN" sz="2000" dirty="0"/>
              <a:t>”</a:t>
            </a:r>
            <a:r>
              <a:rPr lang="zh-CN" altLang="zh-CN" sz="2000" dirty="0"/>
              <a:t>的</a:t>
            </a:r>
            <a:r>
              <a:rPr lang="zh-CN" altLang="zh-CN" sz="2000" dirty="0" smtClean="0"/>
              <a:t>方法</a:t>
            </a:r>
            <a:r>
              <a:rPr lang="zh-CN" altLang="zh-CN" sz="2000" dirty="0" smtClean="0">
                <a:solidFill>
                  <a:srgbClr val="0000FF"/>
                </a:solidFill>
              </a:rPr>
              <a:t>实现搜索</a:t>
            </a:r>
            <a:r>
              <a:rPr lang="zh-CN" altLang="en-US" sz="2000" dirty="0" smtClean="0">
                <a:solidFill>
                  <a:srgbClr val="0000FF"/>
                </a:solidFill>
              </a:rPr>
              <a:t>过程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463" indent="-271463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蒙特卡洛规划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Planning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单一状态蒙特卡洛规划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：多臂赌博机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multi-armed bandits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上限置信区间策略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UCB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Confidence Bound Strategies</a:t>
            </a:r>
            <a:r>
              <a:rPr lang="zh-CN" altLang="en-US" sz="16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6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5475" indent="-263525" eaLnBrk="1" hangingPunct="1"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蒙特卡洛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树搜索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Monte-Carlo Tree Search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sz="1800" dirty="0" smtClean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87425" indent="-271463" eaLnBrk="1" hangingPunct="1">
              <a:spcBef>
                <a:spcPct val="10000"/>
              </a:spcBef>
              <a:spcAft>
                <a:spcPct val="100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l"/>
            </a:pP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Upper Confidence Bounds on Tree</a:t>
            </a:r>
            <a:r>
              <a:rPr lang="zh-CN" altLang="en-US" sz="18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zh-CN" altLang="en-US" sz="18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圆角矩形标注 9"/>
          <p:cNvSpPr/>
          <p:nvPr/>
        </p:nvSpPr>
        <p:spPr bwMode="auto">
          <a:xfrm>
            <a:off x="6629400" y="979170"/>
            <a:ext cx="1969317" cy="544830"/>
          </a:xfrm>
          <a:prstGeom prst="wedgeRoundRectCallout">
            <a:avLst>
              <a:gd name="adj1" fmla="val -70441"/>
              <a:gd name="adj2" fmla="val 28322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zh-CN" sz="1600" dirty="0" smtClean="0">
                <a:latin typeface="+mn-ea"/>
                <a:ea typeface="+mn-ea"/>
              </a:rPr>
              <a:t>单一</a:t>
            </a:r>
            <a:r>
              <a:rPr lang="zh-CN" altLang="zh-CN" sz="1600" dirty="0">
                <a:latin typeface="+mn-ea"/>
                <a:ea typeface="+mn-ea"/>
              </a:rPr>
              <a:t>状态的蒙特卡洛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搜索策略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学习方法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6998517" y="2546985"/>
            <a:ext cx="1600200" cy="272415"/>
          </a:xfrm>
          <a:prstGeom prst="wedgeRoundRectCallout">
            <a:avLst>
              <a:gd name="adj1" fmla="val -50289"/>
              <a:gd name="adj2" fmla="val 23335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FF0000"/>
              </a:buClr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策略</a:t>
            </a:r>
            <a:r>
              <a:rPr lang="zh-CN" altLang="zh-CN" sz="1600" dirty="0">
                <a:latin typeface="+mn-ea"/>
                <a:ea typeface="+mn-ea"/>
              </a:rPr>
              <a:t>学习方法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2" name="圆角矩形标注 11"/>
          <p:cNvSpPr/>
          <p:nvPr/>
        </p:nvSpPr>
        <p:spPr bwMode="auto">
          <a:xfrm>
            <a:off x="6593751" y="3874770"/>
            <a:ext cx="2004966" cy="544830"/>
          </a:xfrm>
          <a:prstGeom prst="wedgeRoundRectCallout">
            <a:avLst>
              <a:gd name="adj1" fmla="val -93257"/>
              <a:gd name="adj2" fmla="val -5378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600" dirty="0" smtClean="0">
                <a:latin typeface="+mn-ea"/>
                <a:ea typeface="+mn-ea"/>
              </a:rPr>
              <a:t>如何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1600" dirty="0" smtClean="0">
                <a:latin typeface="+mn-ea"/>
                <a:ea typeface="+mn-ea"/>
              </a:rPr>
              <a:t>应用于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游戏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树</a:t>
            </a:r>
            <a:r>
              <a:rPr lang="zh-CN" altLang="en-US" sz="1600" dirty="0">
                <a:latin typeface="+mn-ea"/>
                <a:ea typeface="+mn-ea"/>
              </a:rPr>
              <a:t>的搜索</a:t>
            </a:r>
            <a:r>
              <a:rPr lang="zh-CN" altLang="en-US" sz="1600" dirty="0" smtClean="0">
                <a:latin typeface="+mn-ea"/>
                <a:ea typeface="+mn-ea"/>
              </a:rPr>
              <a:t>过程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3" name="圆角矩形标注 12"/>
          <p:cNvSpPr/>
          <p:nvPr/>
        </p:nvSpPr>
        <p:spPr bwMode="auto">
          <a:xfrm>
            <a:off x="1371600" y="4660751"/>
            <a:ext cx="1676400" cy="306467"/>
          </a:xfrm>
          <a:prstGeom prst="wedgeRoundRectCallout">
            <a:avLst>
              <a:gd name="adj1" fmla="val -21946"/>
              <a:gd name="adj2" fmla="val -14402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蒙特卡洛树搜索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876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440238" y="1905000"/>
            <a:ext cx="482600" cy="519113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2" name="组合 71"/>
          <p:cNvGrpSpPr>
            <a:grpSpLocks/>
          </p:cNvGrpSpPr>
          <p:nvPr/>
        </p:nvGrpSpPr>
        <p:grpSpPr bwMode="auto">
          <a:xfrm>
            <a:off x="2971800" y="2424113"/>
            <a:ext cx="3429000" cy="1371600"/>
            <a:chOff x="2971800" y="2424351"/>
            <a:chExt cx="3429000" cy="1371600"/>
          </a:xfrm>
        </p:grpSpPr>
        <p:sp>
          <p:nvSpPr>
            <p:cNvPr id="5" name="椭圆 4"/>
            <p:cNvSpPr/>
            <p:nvPr/>
          </p:nvSpPr>
          <p:spPr bwMode="auto">
            <a:xfrm>
              <a:off x="2971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4495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6019800" y="3276838"/>
              <a:ext cx="381000" cy="519113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9" name="直接箭头连接符 8"/>
            <p:cNvCxnSpPr>
              <a:stCxn id="4" idx="4"/>
              <a:endCxn id="5" idx="0"/>
            </p:cNvCxnSpPr>
            <p:nvPr/>
          </p:nvCxnSpPr>
          <p:spPr bwMode="auto">
            <a:xfrm flipH="1">
              <a:off x="3162300" y="2424351"/>
              <a:ext cx="1519238" cy="85248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920" name="直接箭头连接符 12"/>
            <p:cNvCxnSpPr>
              <a:cxnSpLocks noChangeShapeType="1"/>
              <a:stCxn id="4" idx="4"/>
              <a:endCxn id="7" idx="0"/>
            </p:cNvCxnSpPr>
            <p:nvPr/>
          </p:nvCxnSpPr>
          <p:spPr bwMode="auto">
            <a:xfrm>
              <a:off x="4681023" y="2424351"/>
              <a:ext cx="1529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6921" name="直接箭头连接符 14"/>
            <p:cNvCxnSpPr>
              <a:cxnSpLocks noChangeShapeType="1"/>
              <a:stCxn id="4" idx="4"/>
              <a:endCxn id="6" idx="0"/>
            </p:cNvCxnSpPr>
            <p:nvPr/>
          </p:nvCxnSpPr>
          <p:spPr bwMode="auto">
            <a:xfrm>
              <a:off x="4681023" y="2424351"/>
              <a:ext cx="5277" cy="852249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4" name="组合 73"/>
          <p:cNvGrpSpPr>
            <a:grpSpLocks/>
          </p:cNvGrpSpPr>
          <p:nvPr/>
        </p:nvGrpSpPr>
        <p:grpSpPr bwMode="auto">
          <a:xfrm>
            <a:off x="2514600" y="2895600"/>
            <a:ext cx="4419600" cy="1143000"/>
            <a:chOff x="2514600" y="2895600"/>
            <a:chExt cx="4419601" cy="1143000"/>
          </a:xfrm>
        </p:grpSpPr>
        <p:sp>
          <p:nvSpPr>
            <p:cNvPr id="34" name="矩形 33"/>
            <p:cNvSpPr/>
            <p:nvPr/>
          </p:nvSpPr>
          <p:spPr bwMode="auto">
            <a:xfrm>
              <a:off x="2514600" y="2895600"/>
              <a:ext cx="4419601" cy="1143000"/>
            </a:xfrm>
            <a:prstGeom prst="rect">
              <a:avLst/>
            </a:prstGeom>
            <a:noFill/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6508751" y="2906713"/>
              <a:ext cx="425450" cy="520700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3" name="组合 72"/>
          <p:cNvGrpSpPr>
            <a:grpSpLocks/>
          </p:cNvGrpSpPr>
          <p:nvPr/>
        </p:nvGrpSpPr>
        <p:grpSpPr bwMode="auto">
          <a:xfrm>
            <a:off x="2997200" y="2208213"/>
            <a:ext cx="3360738" cy="1195387"/>
            <a:chOff x="2996418" y="2208628"/>
            <a:chExt cx="3362179" cy="1195754"/>
          </a:xfrm>
        </p:grpSpPr>
        <p:sp>
          <p:nvSpPr>
            <p:cNvPr id="36" name="任意多边形 35"/>
            <p:cNvSpPr/>
            <p:nvPr/>
          </p:nvSpPr>
          <p:spPr bwMode="auto">
            <a:xfrm>
              <a:off x="2996418" y="2264207"/>
              <a:ext cx="1448421" cy="986141"/>
            </a:xfrm>
            <a:custGeom>
              <a:avLst/>
              <a:gdLst>
                <a:gd name="connsiteX0" fmla="*/ 0 w 1448973"/>
                <a:gd name="connsiteY0" fmla="*/ 984739 h 984739"/>
                <a:gd name="connsiteX1" fmla="*/ 365760 w 1448973"/>
                <a:gd name="connsiteY1" fmla="*/ 520505 h 984739"/>
                <a:gd name="connsiteX2" fmla="*/ 1448973 w 1448973"/>
                <a:gd name="connsiteY2" fmla="*/ 0 h 98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8973" h="984739">
                  <a:moveTo>
                    <a:pt x="0" y="984739"/>
                  </a:moveTo>
                  <a:cubicBezTo>
                    <a:pt x="62132" y="834683"/>
                    <a:pt x="124265" y="684628"/>
                    <a:pt x="365760" y="520505"/>
                  </a:cubicBezTo>
                  <a:cubicBezTo>
                    <a:pt x="607256" y="356382"/>
                    <a:pt x="1028114" y="178191"/>
                    <a:pt x="144897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1" name="任意多边形 40"/>
            <p:cNvSpPr/>
            <p:nvPr/>
          </p:nvSpPr>
          <p:spPr bwMode="auto">
            <a:xfrm>
              <a:off x="4937175" y="2307083"/>
              <a:ext cx="155642" cy="1097299"/>
            </a:xfrm>
            <a:custGeom>
              <a:avLst/>
              <a:gdLst>
                <a:gd name="connsiteX0" fmla="*/ 0 w 154773"/>
                <a:gd name="connsiteY0" fmla="*/ 1097280 h 1097280"/>
                <a:gd name="connsiteX1" fmla="*/ 154745 w 154773"/>
                <a:gd name="connsiteY1" fmla="*/ 534572 h 1097280"/>
                <a:gd name="connsiteX2" fmla="*/ 14068 w 154773"/>
                <a:gd name="connsiteY2" fmla="*/ 0 h 1097280"/>
                <a:gd name="connsiteX3" fmla="*/ 14068 w 154773"/>
                <a:gd name="connsiteY3" fmla="*/ 0 h 109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773" h="1097280">
                  <a:moveTo>
                    <a:pt x="0" y="1097280"/>
                  </a:moveTo>
                  <a:cubicBezTo>
                    <a:pt x="76200" y="907366"/>
                    <a:pt x="152400" y="717452"/>
                    <a:pt x="154745" y="534572"/>
                  </a:cubicBezTo>
                  <a:cubicBezTo>
                    <a:pt x="157090" y="351692"/>
                    <a:pt x="14068" y="0"/>
                    <a:pt x="14068" y="0"/>
                  </a:cubicBezTo>
                  <a:lnTo>
                    <a:pt x="14068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2" name="任意多边形 41"/>
            <p:cNvSpPr/>
            <p:nvPr/>
          </p:nvSpPr>
          <p:spPr bwMode="auto">
            <a:xfrm>
              <a:off x="5008643" y="2208628"/>
              <a:ext cx="1349954" cy="1041720"/>
            </a:xfrm>
            <a:custGeom>
              <a:avLst/>
              <a:gdLst>
                <a:gd name="connsiteX0" fmla="*/ 1350499 w 1350499"/>
                <a:gd name="connsiteY0" fmla="*/ 1041009 h 1041009"/>
                <a:gd name="connsiteX1" fmla="*/ 858130 w 1350499"/>
                <a:gd name="connsiteY1" fmla="*/ 337624 h 1041009"/>
                <a:gd name="connsiteX2" fmla="*/ 0 w 1350499"/>
                <a:gd name="connsiteY2" fmla="*/ 0 h 104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50499" h="1041009">
                  <a:moveTo>
                    <a:pt x="1350499" y="1041009"/>
                  </a:moveTo>
                  <a:cubicBezTo>
                    <a:pt x="1216856" y="776067"/>
                    <a:pt x="1083213" y="511125"/>
                    <a:pt x="858130" y="337624"/>
                  </a:cubicBezTo>
                  <a:cubicBezTo>
                    <a:pt x="633047" y="164123"/>
                    <a:pt x="316523" y="82061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9" name="组合 78"/>
          <p:cNvGrpSpPr>
            <a:grpSpLocks/>
          </p:cNvGrpSpPr>
          <p:nvPr/>
        </p:nvGrpSpPr>
        <p:grpSpPr bwMode="auto">
          <a:xfrm>
            <a:off x="1752600" y="3795713"/>
            <a:ext cx="2635250" cy="1470025"/>
            <a:chOff x="1752601" y="3795951"/>
            <a:chExt cx="2580537" cy="1470362"/>
          </a:xfrm>
        </p:grpSpPr>
        <p:sp>
          <p:nvSpPr>
            <p:cNvPr id="16" name="椭圆 15"/>
            <p:cNvSpPr/>
            <p:nvPr/>
          </p:nvSpPr>
          <p:spPr bwMode="auto">
            <a:xfrm>
              <a:off x="1752601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0" name="直接箭头连接符 19"/>
            <p:cNvCxnSpPr>
              <a:stCxn id="5" idx="4"/>
            </p:cNvCxnSpPr>
            <p:nvPr/>
          </p:nvCxnSpPr>
          <p:spPr bwMode="auto">
            <a:xfrm>
              <a:off x="3162570" y="3795951"/>
              <a:ext cx="0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5" idx="4"/>
              <a:endCxn id="16" idx="0"/>
            </p:cNvCxnSpPr>
            <p:nvPr/>
          </p:nvCxnSpPr>
          <p:spPr bwMode="auto">
            <a:xfrm flipH="1">
              <a:off x="1982673" y="3795951"/>
              <a:ext cx="1179897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>
              <a:stCxn id="5" idx="4"/>
              <a:endCxn id="65" idx="0"/>
            </p:cNvCxnSpPr>
            <p:nvPr/>
          </p:nvCxnSpPr>
          <p:spPr bwMode="auto">
            <a:xfrm>
              <a:off x="3162570" y="3795951"/>
              <a:ext cx="940496" cy="108133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椭圆 63"/>
            <p:cNvSpPr/>
            <p:nvPr/>
          </p:nvSpPr>
          <p:spPr bwMode="auto">
            <a:xfrm>
              <a:off x="2932498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65" name="椭圆 64"/>
            <p:cNvSpPr/>
            <p:nvPr/>
          </p:nvSpPr>
          <p:spPr bwMode="auto">
            <a:xfrm>
              <a:off x="3872994" y="4877286"/>
              <a:ext cx="460144" cy="389027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67" name="椭圆 66"/>
          <p:cNvSpPr/>
          <p:nvPr/>
        </p:nvSpPr>
        <p:spPr bwMode="auto">
          <a:xfrm>
            <a:off x="304800" y="1885950"/>
            <a:ext cx="1357313" cy="519113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CLOSED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4851400" y="1895475"/>
            <a:ext cx="3590925" cy="519113"/>
            <a:chOff x="4851786" y="1895622"/>
            <a:chExt cx="3590882" cy="519351"/>
          </a:xfrm>
        </p:grpSpPr>
        <p:sp>
          <p:nvSpPr>
            <p:cNvPr id="43" name="椭圆 42"/>
            <p:cNvSpPr/>
            <p:nvPr/>
          </p:nvSpPr>
          <p:spPr bwMode="auto">
            <a:xfrm>
              <a:off x="7467955" y="1895622"/>
              <a:ext cx="974713" cy="519351"/>
            </a:xfrm>
            <a:prstGeom prst="ellipse">
              <a:avLst/>
            </a:prstGeom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OPEN</a:t>
              </a:r>
              <a:endParaRPr lang="zh-CN" altLang="en-US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cxnSp>
          <p:nvCxnSpPr>
            <p:cNvPr id="69" name="直接箭头连接符 68"/>
            <p:cNvCxnSpPr>
              <a:stCxn id="4" idx="7"/>
              <a:endCxn id="43" idx="2"/>
            </p:cNvCxnSpPr>
            <p:nvPr/>
          </p:nvCxnSpPr>
          <p:spPr bwMode="auto">
            <a:xfrm>
              <a:off x="4851786" y="1981386"/>
              <a:ext cx="2616169" cy="174705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0" name="椭圆 69"/>
          <p:cNvSpPr/>
          <p:nvPr/>
        </p:nvSpPr>
        <p:spPr bwMode="auto">
          <a:xfrm>
            <a:off x="8270875" y="2300288"/>
            <a:ext cx="339725" cy="519112"/>
          </a:xfrm>
          <a:prstGeom prst="ellipse">
            <a:avLst/>
          </a:prstGeom>
          <a:ln>
            <a:noFill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endParaRPr lang="zh-CN" altLang="en-US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5" name="直接箭头连接符 44"/>
          <p:cNvCxnSpPr>
            <a:endCxn id="43" idx="3"/>
          </p:cNvCxnSpPr>
          <p:nvPr/>
        </p:nvCxnSpPr>
        <p:spPr bwMode="auto">
          <a:xfrm flipV="1">
            <a:off x="6934200" y="2338388"/>
            <a:ext cx="676275" cy="568325"/>
          </a:xfrm>
          <a:prstGeom prst="straightConnector1">
            <a:avLst/>
          </a:prstGeom>
          <a:ln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矩形 74"/>
          <p:cNvSpPr>
            <a:spLocks noChangeArrowheads="1"/>
          </p:cNvSpPr>
          <p:nvPr/>
        </p:nvSpPr>
        <p:spPr bwMode="auto">
          <a:xfrm>
            <a:off x="8369300" y="279717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76" name="矩形 75"/>
          <p:cNvSpPr>
            <a:spLocks noChangeArrowheads="1"/>
          </p:cNvSpPr>
          <p:nvPr/>
        </p:nvSpPr>
        <p:spPr bwMode="auto">
          <a:xfrm>
            <a:off x="8369300" y="3219450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8369300" y="3641725"/>
            <a:ext cx="266700" cy="36988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3</a:t>
            </a:r>
            <a:endParaRPr lang="zh-CN" altLang="en-US"/>
          </a:p>
        </p:txBody>
      </p:sp>
      <p:grpSp>
        <p:nvGrpSpPr>
          <p:cNvPr id="92" name="组合 91"/>
          <p:cNvGrpSpPr>
            <a:grpSpLocks/>
          </p:cNvGrpSpPr>
          <p:nvPr/>
        </p:nvGrpSpPr>
        <p:grpSpPr bwMode="auto">
          <a:xfrm>
            <a:off x="4543425" y="3795713"/>
            <a:ext cx="1697038" cy="1481137"/>
            <a:chOff x="4544197" y="3795951"/>
            <a:chExt cx="1696736" cy="1480914"/>
          </a:xfrm>
        </p:grpSpPr>
        <p:sp>
          <p:nvSpPr>
            <p:cNvPr id="81" name="椭圆 80"/>
            <p:cNvSpPr/>
            <p:nvPr/>
          </p:nvSpPr>
          <p:spPr bwMode="auto">
            <a:xfrm>
              <a:off x="454419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82" name="直接箭头连接符 81"/>
            <p:cNvCxnSpPr>
              <a:stCxn id="6" idx="4"/>
              <a:endCxn id="85" idx="0"/>
            </p:cNvCxnSpPr>
            <p:nvPr/>
          </p:nvCxnSpPr>
          <p:spPr bwMode="auto">
            <a:xfrm>
              <a:off x="4687047" y="3795951"/>
              <a:ext cx="706312" cy="107933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直接箭头连接符 82"/>
            <p:cNvCxnSpPr>
              <a:stCxn id="6" idx="4"/>
              <a:endCxn id="81" idx="0"/>
            </p:cNvCxnSpPr>
            <p:nvPr/>
          </p:nvCxnSpPr>
          <p:spPr bwMode="auto">
            <a:xfrm>
              <a:off x="4687047" y="3795951"/>
              <a:ext cx="92059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>
              <a:stCxn id="6" idx="4"/>
              <a:endCxn id="86" idx="0"/>
            </p:cNvCxnSpPr>
            <p:nvPr/>
          </p:nvCxnSpPr>
          <p:spPr bwMode="auto">
            <a:xfrm>
              <a:off x="4687047" y="3795951"/>
              <a:ext cx="1318978" cy="1092036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5" name="椭圆 84"/>
            <p:cNvSpPr/>
            <p:nvPr/>
          </p:nvSpPr>
          <p:spPr bwMode="auto">
            <a:xfrm>
              <a:off x="5158451" y="4875288"/>
              <a:ext cx="468229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5771117" y="4887987"/>
              <a:ext cx="469816" cy="388878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2.3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94" name="椭圆 93"/>
          <p:cNvSpPr/>
          <p:nvPr/>
        </p:nvSpPr>
        <p:spPr bwMode="auto">
          <a:xfrm>
            <a:off x="8205788" y="4141788"/>
            <a:ext cx="469900" cy="388937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1.1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 bwMode="auto">
          <a:xfrm>
            <a:off x="8201025" y="4660900"/>
            <a:ext cx="469900" cy="390525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1.2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99" name="椭圆 98"/>
          <p:cNvSpPr/>
          <p:nvPr/>
        </p:nvSpPr>
        <p:spPr bwMode="auto">
          <a:xfrm>
            <a:off x="8185150" y="5181600"/>
            <a:ext cx="468313" cy="388938"/>
          </a:xfrm>
          <a:prstGeom prst="ellipse">
            <a:avLst/>
          </a:prstGeom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en-US" altLang="zh-CN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1.3</a:t>
            </a:r>
            <a:endParaRPr lang="zh-CN" altLang="en-US" sz="1800" dirty="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>
            <a:grpSpLocks/>
          </p:cNvGrpSpPr>
          <p:nvPr/>
        </p:nvGrpSpPr>
        <p:grpSpPr bwMode="auto">
          <a:xfrm>
            <a:off x="773113" y="5248275"/>
            <a:ext cx="2463800" cy="811213"/>
            <a:chOff x="773506" y="5248535"/>
            <a:chExt cx="2463282" cy="811122"/>
          </a:xfrm>
        </p:grpSpPr>
        <p:sp>
          <p:nvSpPr>
            <p:cNvPr id="101" name="椭圆 100"/>
            <p:cNvSpPr/>
            <p:nvPr/>
          </p:nvSpPr>
          <p:spPr bwMode="auto">
            <a:xfrm>
              <a:off x="773506" y="5664413"/>
              <a:ext cx="679307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1.1.1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02" name="直接箭头连接符 101"/>
            <p:cNvCxnSpPr>
              <a:endCxn id="105" idx="0"/>
            </p:cNvCxnSpPr>
            <p:nvPr/>
          </p:nvCxnSpPr>
          <p:spPr bwMode="auto">
            <a:xfrm flipH="1">
              <a:off x="1976578" y="5248535"/>
              <a:ext cx="11110" cy="41587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>
              <a:stCxn id="16" idx="4"/>
              <a:endCxn id="101" idx="0"/>
            </p:cNvCxnSpPr>
            <p:nvPr/>
          </p:nvCxnSpPr>
          <p:spPr bwMode="auto">
            <a:xfrm flipH="1">
              <a:off x="1113160" y="5265996"/>
              <a:ext cx="874528" cy="39841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>
              <a:stCxn id="16" idx="4"/>
              <a:endCxn id="106" idx="0"/>
            </p:cNvCxnSpPr>
            <p:nvPr/>
          </p:nvCxnSpPr>
          <p:spPr bwMode="auto">
            <a:xfrm>
              <a:off x="1987688" y="5265996"/>
              <a:ext cx="868180" cy="4047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5" name="椭圆 104"/>
            <p:cNvSpPr/>
            <p:nvPr/>
          </p:nvSpPr>
          <p:spPr bwMode="auto">
            <a:xfrm>
              <a:off x="1613116" y="5664413"/>
              <a:ext cx="726922" cy="390481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1.1.2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2476535" y="5670763"/>
              <a:ext cx="760253" cy="388894"/>
            </a:xfrm>
            <a:prstGeom prst="ellipse">
              <a:avLst/>
            </a:prstGeom>
            <a:ln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altLang="zh-CN" sz="18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1.1.3</a:t>
              </a:r>
              <a:endParaRPr lang="zh-CN" altLang="en-US" sz="18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6" name="组合 115"/>
          <p:cNvGrpSpPr>
            <a:grpSpLocks/>
          </p:cNvGrpSpPr>
          <p:nvPr/>
        </p:nvGrpSpPr>
        <p:grpSpPr bwMode="auto">
          <a:xfrm>
            <a:off x="1843088" y="3602038"/>
            <a:ext cx="2390775" cy="1250950"/>
            <a:chOff x="1842868" y="3601329"/>
            <a:chExt cx="2391507" cy="1252025"/>
          </a:xfrm>
        </p:grpSpPr>
        <p:sp>
          <p:nvSpPr>
            <p:cNvPr id="113" name="任意多边形 112"/>
            <p:cNvSpPr/>
            <p:nvPr/>
          </p:nvSpPr>
          <p:spPr bwMode="auto">
            <a:xfrm>
              <a:off x="1842868" y="3601329"/>
              <a:ext cx="1054423" cy="1209125"/>
            </a:xfrm>
            <a:custGeom>
              <a:avLst/>
              <a:gdLst>
                <a:gd name="connsiteX0" fmla="*/ 0 w 1055077"/>
                <a:gd name="connsiteY0" fmla="*/ 1209822 h 1209822"/>
                <a:gd name="connsiteX1" fmla="*/ 211015 w 1055077"/>
                <a:gd name="connsiteY1" fmla="*/ 604911 h 1209822"/>
                <a:gd name="connsiteX2" fmla="*/ 1055077 w 1055077"/>
                <a:gd name="connsiteY2" fmla="*/ 0 h 1209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55077" h="1209822">
                  <a:moveTo>
                    <a:pt x="0" y="1209822"/>
                  </a:moveTo>
                  <a:cubicBezTo>
                    <a:pt x="17584" y="1008185"/>
                    <a:pt x="35169" y="806548"/>
                    <a:pt x="211015" y="604911"/>
                  </a:cubicBezTo>
                  <a:cubicBezTo>
                    <a:pt x="386861" y="403274"/>
                    <a:pt x="720969" y="201637"/>
                    <a:pt x="105507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4" name="任意多边形 113"/>
            <p:cNvSpPr/>
            <p:nvPr/>
          </p:nvSpPr>
          <p:spPr bwMode="auto">
            <a:xfrm>
              <a:off x="2884587" y="3798348"/>
              <a:ext cx="111159" cy="1055006"/>
            </a:xfrm>
            <a:custGeom>
              <a:avLst/>
              <a:gdLst>
                <a:gd name="connsiteX0" fmla="*/ 112541 w 112541"/>
                <a:gd name="connsiteY0" fmla="*/ 1055077 h 1055077"/>
                <a:gd name="connsiteX1" fmla="*/ 0 w 112541"/>
                <a:gd name="connsiteY1" fmla="*/ 478301 h 1055077"/>
                <a:gd name="connsiteX2" fmla="*/ 112541 w 112541"/>
                <a:gd name="connsiteY2" fmla="*/ 0 h 1055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541" h="1055077">
                  <a:moveTo>
                    <a:pt x="112541" y="1055077"/>
                  </a:moveTo>
                  <a:cubicBezTo>
                    <a:pt x="56270" y="854612"/>
                    <a:pt x="0" y="654147"/>
                    <a:pt x="0" y="478301"/>
                  </a:cubicBezTo>
                  <a:cubicBezTo>
                    <a:pt x="0" y="302455"/>
                    <a:pt x="56270" y="151227"/>
                    <a:pt x="112541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5" name="任意多边形 114"/>
            <p:cNvSpPr/>
            <p:nvPr/>
          </p:nvSpPr>
          <p:spPr bwMode="auto">
            <a:xfrm>
              <a:off x="3432442" y="3685538"/>
              <a:ext cx="801933" cy="1139216"/>
            </a:xfrm>
            <a:custGeom>
              <a:avLst/>
              <a:gdLst>
                <a:gd name="connsiteX0" fmla="*/ 801858 w 801858"/>
                <a:gd name="connsiteY0" fmla="*/ 1139483 h 1139483"/>
                <a:gd name="connsiteX1" fmla="*/ 548640 w 801858"/>
                <a:gd name="connsiteY1" fmla="*/ 506437 h 1139483"/>
                <a:gd name="connsiteX2" fmla="*/ 0 w 801858"/>
                <a:gd name="connsiteY2" fmla="*/ 0 h 1139483"/>
                <a:gd name="connsiteX3" fmla="*/ 0 w 801858"/>
                <a:gd name="connsiteY3" fmla="*/ 0 h 113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1858" h="1139483">
                  <a:moveTo>
                    <a:pt x="801858" y="1139483"/>
                  </a:moveTo>
                  <a:cubicBezTo>
                    <a:pt x="742070" y="917917"/>
                    <a:pt x="682283" y="696351"/>
                    <a:pt x="548640" y="506437"/>
                  </a:cubicBezTo>
                  <a:cubicBezTo>
                    <a:pt x="414997" y="316523"/>
                    <a:pt x="0" y="0"/>
                    <a:pt x="0" y="0"/>
                  </a:cubicBezTo>
                  <a:lnTo>
                    <a:pt x="0" y="0"/>
                  </a:ln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0" name="组合 119"/>
          <p:cNvGrpSpPr>
            <a:grpSpLocks/>
          </p:cNvGrpSpPr>
          <p:nvPr/>
        </p:nvGrpSpPr>
        <p:grpSpPr bwMode="auto">
          <a:xfrm>
            <a:off x="969963" y="5162550"/>
            <a:ext cx="1984375" cy="436563"/>
            <a:chOff x="970671" y="5162843"/>
            <a:chExt cx="1983544" cy="436099"/>
          </a:xfrm>
        </p:grpSpPr>
        <p:sp>
          <p:nvSpPr>
            <p:cNvPr id="117" name="任意多边形 116"/>
            <p:cNvSpPr/>
            <p:nvPr/>
          </p:nvSpPr>
          <p:spPr bwMode="auto">
            <a:xfrm>
              <a:off x="970671" y="5162843"/>
              <a:ext cx="745813" cy="421826"/>
            </a:xfrm>
            <a:custGeom>
              <a:avLst/>
              <a:gdLst>
                <a:gd name="connsiteX0" fmla="*/ 0 w 745587"/>
                <a:gd name="connsiteY0" fmla="*/ 422031 h 422031"/>
                <a:gd name="connsiteX1" fmla="*/ 365760 w 745587"/>
                <a:gd name="connsiteY1" fmla="*/ 140677 h 422031"/>
                <a:gd name="connsiteX2" fmla="*/ 745587 w 745587"/>
                <a:gd name="connsiteY2" fmla="*/ 0 h 42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5587" h="422031">
                  <a:moveTo>
                    <a:pt x="0" y="422031"/>
                  </a:moveTo>
                  <a:cubicBezTo>
                    <a:pt x="120748" y="316523"/>
                    <a:pt x="241496" y="211015"/>
                    <a:pt x="365760" y="140677"/>
                  </a:cubicBezTo>
                  <a:cubicBezTo>
                    <a:pt x="490024" y="70339"/>
                    <a:pt x="617805" y="35169"/>
                    <a:pt x="745587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8" name="任意多边形 117"/>
            <p:cNvSpPr/>
            <p:nvPr/>
          </p:nvSpPr>
          <p:spPr bwMode="auto">
            <a:xfrm>
              <a:off x="2129061" y="5256406"/>
              <a:ext cx="69821" cy="342536"/>
            </a:xfrm>
            <a:custGeom>
              <a:avLst/>
              <a:gdLst>
                <a:gd name="connsiteX0" fmla="*/ 0 w 46264"/>
                <a:gd name="connsiteY0" fmla="*/ 365760 h 365760"/>
                <a:gd name="connsiteX1" fmla="*/ 42203 w 46264"/>
                <a:gd name="connsiteY1" fmla="*/ 196948 h 365760"/>
                <a:gd name="connsiteX2" fmla="*/ 42203 w 46264"/>
                <a:gd name="connsiteY2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264" h="365760">
                  <a:moveTo>
                    <a:pt x="0" y="365760"/>
                  </a:moveTo>
                  <a:cubicBezTo>
                    <a:pt x="17584" y="311834"/>
                    <a:pt x="35169" y="257908"/>
                    <a:pt x="42203" y="196948"/>
                  </a:cubicBezTo>
                  <a:cubicBezTo>
                    <a:pt x="49237" y="135988"/>
                    <a:pt x="45720" y="67994"/>
                    <a:pt x="42203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9" name="任意多边形 118"/>
            <p:cNvSpPr/>
            <p:nvPr/>
          </p:nvSpPr>
          <p:spPr bwMode="auto">
            <a:xfrm>
              <a:off x="2321067" y="5162843"/>
              <a:ext cx="633148" cy="436099"/>
            </a:xfrm>
            <a:custGeom>
              <a:avLst/>
              <a:gdLst>
                <a:gd name="connsiteX0" fmla="*/ 633046 w 633046"/>
                <a:gd name="connsiteY0" fmla="*/ 436099 h 436099"/>
                <a:gd name="connsiteX1" fmla="*/ 407963 w 633046"/>
                <a:gd name="connsiteY1" fmla="*/ 225083 h 436099"/>
                <a:gd name="connsiteX2" fmla="*/ 0 w 633046"/>
                <a:gd name="connsiteY2" fmla="*/ 0 h 436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3046" h="436099">
                  <a:moveTo>
                    <a:pt x="633046" y="436099"/>
                  </a:moveTo>
                  <a:cubicBezTo>
                    <a:pt x="573258" y="366932"/>
                    <a:pt x="513471" y="297766"/>
                    <a:pt x="407963" y="225083"/>
                  </a:cubicBezTo>
                  <a:cubicBezTo>
                    <a:pt x="302455" y="152400"/>
                    <a:pt x="0" y="0"/>
                    <a:pt x="0" y="0"/>
                  </a:cubicBezTo>
                </a:path>
              </a:pathLst>
            </a:custGeom>
            <a:ln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85185E-6 L -0.81701 0.003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51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-0.83819 0.006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10" y="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7037E-6 L -0.84531 0.01458 " pathEditMode="relative" rAng="0" ptsTypes="AA">
                                      <p:cBhvr>
                                        <p:cTn id="62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7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3.7037E-7 L -0.84531 0.02222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274" y="1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L -0.85642 0.0081 " pathEditMode="relative" rAng="0" ptsTypes="AA">
                                      <p:cBhvr>
                                        <p:cTn id="86" dur="2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830" y="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-1.85185E-6 L -0.8559 -0.0039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795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3.7037E-6 L -0.86233 -0.0208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125" y="-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70" grpId="0" animBg="1"/>
      <p:bldP spid="70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94" grpId="0" animBg="1"/>
      <p:bldP spid="94" grpId="1" animBg="1"/>
      <p:bldP spid="98" grpId="0" animBg="1"/>
      <p:bldP spid="98" grpId="1" animBg="1"/>
      <p:bldP spid="99" grpId="0" animBg="1"/>
      <p:bldP spid="99" grpId="1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8368" y="1115568"/>
            <a:ext cx="45720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、单一</a:t>
            </a:r>
            <a:r>
              <a:rPr lang="zh-CN" altLang="en-US" sz="2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状态蒙特卡洛规划：多臂赌博机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27706" y="1923106"/>
                <a:ext cx="8059094" cy="2987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单一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状态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种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行动（</a:t>
                </a:r>
                <a:r>
                  <a:rPr lang="en-US" altLang="zh-CN" sz="2000" i="1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个机器摇臂</a:t>
                </a:r>
                <a:r>
                  <a:rPr lang="en-US" altLang="zh-CN" sz="20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手柄）</a:t>
                </a:r>
                <a:endParaRPr lang="en-US" altLang="zh-CN" sz="20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每次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以随机采样形式</a:t>
                </a:r>
                <a:r>
                  <a:rPr lang="zh-CN" altLang="en-US" sz="20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采用一种行动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</a:p>
              <a:p>
                <a:pPr marL="625475" indent="-263525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/>
                  <a:t>有</a:t>
                </a:r>
                <a:r>
                  <a:rPr lang="en-US" altLang="zh-CN" sz="18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dirty="0"/>
                  <a:t>个赌博机</a:t>
                </a:r>
                <a:r>
                  <a:rPr lang="zh-CN" altLang="zh-CN" sz="1800" dirty="0" smtClean="0"/>
                  <a:t>，</a:t>
                </a:r>
                <a:r>
                  <a:rPr lang="zh-CN" altLang="en-US" sz="1800" dirty="0" smtClean="0"/>
                  <a:t>当</a:t>
                </a:r>
                <a:r>
                  <a:rPr lang="zh-CN" altLang="zh-CN" sz="1800" dirty="0" smtClean="0"/>
                  <a:t>玩家</a:t>
                </a:r>
                <a:r>
                  <a:rPr lang="zh-CN" altLang="zh-CN" sz="1800" dirty="0" smtClean="0">
                    <a:solidFill>
                      <a:srgbClr val="0000FF"/>
                    </a:solidFill>
                  </a:rPr>
                  <a:t>随机</a:t>
                </a:r>
                <a:r>
                  <a:rPr lang="zh-CN" altLang="en-US" sz="1800" dirty="0" smtClean="0">
                    <a:solidFill>
                      <a:srgbClr val="0000FF"/>
                    </a:solidFill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</a:rPr>
                  <a:t>动</a:t>
                </a:r>
                <a:r>
                  <a:rPr lang="en-US" altLang="zh-CN" sz="1800" dirty="0">
                    <a:solidFill>
                      <a:srgbClr val="0000FF"/>
                    </a:solidFill>
                  </a:rPr>
                  <a:t>(</a:t>
                </a:r>
                <a:r>
                  <a:rPr lang="zh-CN" altLang="zh-CN" sz="1800" dirty="0">
                    <a:solidFill>
                      <a:srgbClr val="0000FF"/>
                    </a:solidFill>
                  </a:rPr>
                  <a:t>随机采样</a:t>
                </a:r>
                <a:r>
                  <a:rPr lang="en-US" altLang="zh-CN" sz="1800" dirty="0" smtClean="0">
                    <a:solidFill>
                      <a:srgbClr val="0000FF"/>
                    </a:solidFill>
                  </a:rPr>
                  <a:t>)</a:t>
                </a:r>
                <a:r>
                  <a:rPr lang="zh-CN" altLang="en-US" sz="1800" u="wavyDbl" dirty="0" smtClean="0"/>
                  <a:t>任意</a:t>
                </a:r>
                <a:r>
                  <a:rPr lang="zh-CN" altLang="zh-CN" sz="1800" u="wavyDbl" dirty="0" smtClean="0"/>
                  <a:t>一</a:t>
                </a:r>
                <a:r>
                  <a:rPr lang="zh-CN" altLang="zh-CN" sz="1800" u="wavyDbl" dirty="0"/>
                  <a:t>个</a:t>
                </a:r>
                <a:r>
                  <a:rPr lang="zh-CN" altLang="zh-CN" sz="1800" dirty="0"/>
                  <a:t>赌博机</a:t>
                </a:r>
                <a:r>
                  <a:rPr lang="zh-CN" altLang="zh-CN" sz="1800" dirty="0" smtClean="0"/>
                  <a:t>的</a:t>
                </a:r>
                <a:r>
                  <a:rPr lang="zh-CN" altLang="en-US" sz="1800" dirty="0" smtClean="0"/>
                  <a:t>摇臂时</a:t>
                </a:r>
                <a:r>
                  <a:rPr lang="zh-CN" altLang="zh-CN" sz="1800" dirty="0" smtClean="0"/>
                  <a:t>，赌博机会</a:t>
                </a:r>
                <a:r>
                  <a:rPr lang="en-US" altLang="zh-CN" sz="1800" dirty="0"/>
                  <a:t>“</a:t>
                </a:r>
                <a:r>
                  <a:rPr lang="zh-CN" altLang="zh-CN" sz="1800" dirty="0" smtClean="0"/>
                  <a:t>吐</a:t>
                </a:r>
                <a:r>
                  <a:rPr lang="en-US" altLang="zh-CN" sz="1800" dirty="0" smtClean="0"/>
                  <a:t>/</a:t>
                </a:r>
                <a:r>
                  <a:rPr lang="zh-CN" altLang="zh-CN" sz="1800" dirty="0" smtClean="0"/>
                  <a:t>不吐</a:t>
                </a:r>
                <a:r>
                  <a:rPr lang="en-US" altLang="zh-CN" sz="1800" dirty="0" smtClean="0"/>
                  <a:t>”</a:t>
                </a:r>
                <a:r>
                  <a:rPr lang="zh-CN" altLang="zh-CN" sz="1800" dirty="0"/>
                  <a:t>硬币。</a:t>
                </a:r>
                <a:endParaRPr lang="en-US" altLang="zh-CN" sz="1800" dirty="0" smtClean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5475" indent="-263525">
                  <a:lnSpc>
                    <a:spcPts val="29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即，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随机拉动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18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赌博机的摇臂</a:t>
                </a:r>
                <a:r>
                  <a:rPr lang="en-US" altLang="zh-CN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en-US" altLang="zh-CN" sz="1800" dirty="0" smtClean="0">
                    <a:solidFill>
                      <a:schemeClr val="tx2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 smtClean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，得到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𝑹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𝒔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dirty="0" smtClean="0"/>
                  <a:t>的</a:t>
                </a:r>
                <a:r>
                  <a:rPr lang="zh-CN" altLang="en-US" sz="1800" dirty="0" smtClean="0">
                    <a:solidFill>
                      <a:srgbClr val="0000FF"/>
                    </a:solidFill>
                  </a:rPr>
                  <a:t>回报</a:t>
                </a:r>
                <a:r>
                  <a:rPr lang="zh-CN" altLang="en-US" sz="1800" dirty="0" smtClean="0"/>
                  <a:t>。</a:t>
                </a:r>
                <a:endParaRPr lang="en-US" altLang="zh-CN" sz="1800" dirty="0" smtClean="0"/>
              </a:p>
              <a:p>
                <a:pPr marL="271463" indent="-271463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问题</a:t>
                </a:r>
                <a:r>
                  <a:rPr lang="zh-CN" altLang="en-US" sz="2000" dirty="0" smtClean="0"/>
                  <a:t>：</a:t>
                </a:r>
                <a:r>
                  <a:rPr lang="zh-CN" altLang="zh-CN" sz="2000" dirty="0" smtClean="0"/>
                  <a:t>玩家</a:t>
                </a:r>
                <a:r>
                  <a:rPr lang="zh-CN" altLang="zh-CN" sz="2000" dirty="0"/>
                  <a:t>玩了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次</a:t>
                </a:r>
                <a:r>
                  <a:rPr lang="zh-CN" altLang="zh-CN" sz="2000" dirty="0" smtClean="0"/>
                  <a:t>后，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下</a:t>
                </a:r>
                <a:r>
                  <a:rPr lang="zh-CN" altLang="zh-CN" sz="2000" dirty="0">
                    <a:solidFill>
                      <a:srgbClr val="FF0000"/>
                    </a:solidFill>
                  </a:rPr>
                  <a:t>一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次</a:t>
                </a:r>
                <a:r>
                  <a:rPr lang="zh-CN" altLang="en-US" sz="2000" dirty="0" smtClean="0"/>
                  <a:t>拉</a:t>
                </a:r>
                <a:r>
                  <a:rPr lang="zh-CN" altLang="zh-CN" sz="2000" dirty="0" smtClean="0"/>
                  <a:t>动</a:t>
                </a:r>
                <a:r>
                  <a:rPr lang="en-US" altLang="zh-CN" sz="2000" dirty="0"/>
                  <a:t>“</a:t>
                </a:r>
                <a:r>
                  <a:rPr lang="zh-CN" altLang="zh-CN" sz="2000" dirty="0">
                    <a:solidFill>
                      <a:srgbClr val="FF0000"/>
                    </a:solidFill>
                  </a:rPr>
                  <a:t>哪一个</a:t>
                </a:r>
                <a:r>
                  <a:rPr lang="en-US" altLang="zh-CN" sz="2000" dirty="0"/>
                  <a:t>”</a:t>
                </a:r>
                <a:r>
                  <a:rPr lang="zh-CN" altLang="zh-CN" sz="2000" dirty="0"/>
                  <a:t>赌博机</a:t>
                </a:r>
                <a:r>
                  <a:rPr lang="zh-CN" altLang="zh-CN" sz="2000" dirty="0" smtClean="0"/>
                  <a:t>的</a:t>
                </a:r>
                <a:r>
                  <a:rPr lang="zh-CN" altLang="en-US" sz="2000" dirty="0" smtClean="0"/>
                  <a:t>摇臂</a:t>
                </a:r>
                <a:r>
                  <a:rPr lang="zh-CN" altLang="zh-CN" sz="2000" dirty="0" smtClean="0">
                    <a:solidFill>
                      <a:srgbClr val="0000FF"/>
                    </a:solidFill>
                  </a:rPr>
                  <a:t>会得到</a:t>
                </a:r>
                <a:endParaRPr lang="en-US" altLang="zh-CN" sz="2000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     </a:t>
                </a:r>
                <a:r>
                  <a:rPr lang="zh-CN" altLang="zh-CN" sz="2000" dirty="0" smtClean="0">
                    <a:solidFill>
                      <a:srgbClr val="FF0000"/>
                    </a:solidFill>
                  </a:rPr>
                  <a:t>最大利益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吐出硬币最多</a:t>
                </a:r>
                <a:r>
                  <a:rPr lang="en-US" altLang="zh-CN" sz="2000" dirty="0" smtClean="0"/>
                  <a:t>)?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06" y="1923106"/>
                <a:ext cx="8059094" cy="2987997"/>
              </a:xfrm>
              <a:prstGeom prst="rect">
                <a:avLst/>
              </a:prstGeom>
              <a:blipFill rotWithShape="0">
                <a:blip r:embed="rId2"/>
                <a:stretch>
                  <a:fillRect l="-1437" t="-2240" r="-227" b="-2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258083"/>
            <a:ext cx="2895600" cy="17698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圆角矩形标注 5"/>
          <p:cNvSpPr/>
          <p:nvPr/>
        </p:nvSpPr>
        <p:spPr bwMode="auto">
          <a:xfrm>
            <a:off x="4953000" y="4899786"/>
            <a:ext cx="3505200" cy="306467"/>
          </a:xfrm>
          <a:prstGeom prst="wedgeRoundRectCallout">
            <a:avLst>
              <a:gd name="adj1" fmla="val -30736"/>
              <a:gd name="adj2" fmla="val -15908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单一状态，</a:t>
            </a:r>
            <a:r>
              <a:rPr lang="en-US" altLang="zh-CN" sz="18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种行动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策略决策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648200" y="5206253"/>
            <a:ext cx="3962400" cy="5899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0488" marR="0" indent="-90488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单一状态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：拉动摇臂的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重复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动作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状态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90488" marR="0" indent="-90488" algn="l" defTabSz="914400" rtl="0" eaLnBrk="1" fontAlgn="base" latinLnBrk="0" hangingPunct="1">
              <a:lnSpc>
                <a:spcPts val="23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种行动</a:t>
            </a:r>
            <a:r>
              <a:rPr lang="zh-CN" altLang="en-US" sz="1600" dirty="0" smtClean="0">
                <a:latin typeface="+mn-ea"/>
                <a:ea typeface="+mn-ea"/>
              </a:rPr>
              <a:t>：随机拉动</a:t>
            </a:r>
            <a:r>
              <a:rPr lang="en-US" altLang="zh-CN" sz="1600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1600" dirty="0" smtClean="0">
                <a:latin typeface="+mn-ea"/>
                <a:ea typeface="+mn-ea"/>
              </a:rPr>
              <a:t>摇臂中的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某一个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7" name="圆角矩形标注 6"/>
          <p:cNvSpPr/>
          <p:nvPr/>
        </p:nvSpPr>
        <p:spPr bwMode="auto">
          <a:xfrm>
            <a:off x="627706" y="5206253"/>
            <a:ext cx="3429000" cy="612934"/>
          </a:xfrm>
          <a:prstGeom prst="wedgeRoundRectCallout">
            <a:avLst>
              <a:gd name="adj1" fmla="val -27574"/>
              <a:gd name="adj2" fmla="val -11872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2075" indent="-92075" eaLnBrk="1" hangingPunct="1">
              <a:buFont typeface="Arial" panose="020B0604020202020204" pitchFamily="34" charset="0"/>
              <a:buChar char="•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理解</a:t>
            </a:r>
            <a:r>
              <a:rPr lang="zh-CN" altLang="en-US" sz="1800" dirty="0" smtClean="0">
                <a:latin typeface="+mn-ea"/>
                <a:ea typeface="+mn-ea"/>
              </a:rPr>
              <a:t>：前</a:t>
            </a:r>
            <a:r>
              <a:rPr lang="en-US" altLang="zh-CN" sz="1800" dirty="0" smtClean="0">
                <a:latin typeface="+mn-ea"/>
                <a:ea typeface="+mn-ea"/>
              </a:rPr>
              <a:t>3</a:t>
            </a:r>
            <a:r>
              <a:rPr lang="zh-CN" altLang="en-US" sz="1800" dirty="0" smtClean="0">
                <a:latin typeface="+mn-ea"/>
                <a:ea typeface="+mn-ea"/>
              </a:rPr>
              <a:t>次，可能无任何回报，那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第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次</a:t>
            </a:r>
            <a:r>
              <a:rPr lang="zh-CN" altLang="en-US" sz="1800" dirty="0" smtClean="0">
                <a:latin typeface="+mn-ea"/>
                <a:ea typeface="+mn-ea"/>
              </a:rPr>
              <a:t>拉动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哪一个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回报比较大</a:t>
            </a:r>
            <a:r>
              <a:rPr lang="zh-CN" altLang="en-US" sz="1800" dirty="0" smtClean="0">
                <a:latin typeface="+mn-ea"/>
                <a:ea typeface="+mn-ea"/>
              </a:rPr>
              <a:t>？</a:t>
            </a:r>
            <a:endParaRPr lang="zh-CN" altLang="en-US" sz="1800" dirty="0">
              <a:latin typeface="+mn-ea"/>
              <a:ea typeface="+mn-ea"/>
            </a:endParaRPr>
          </a:p>
        </p:txBody>
      </p:sp>
      <p:sp>
        <p:nvSpPr>
          <p:cNvPr id="4" name="圆角矩形标注 3"/>
          <p:cNvSpPr/>
          <p:nvPr/>
        </p:nvSpPr>
        <p:spPr bwMode="auto">
          <a:xfrm>
            <a:off x="7266432" y="3173083"/>
            <a:ext cx="1572768" cy="476726"/>
          </a:xfrm>
          <a:prstGeom prst="wedgeRoundRectCallout">
            <a:avLst>
              <a:gd name="adj1" fmla="val -35301"/>
              <a:gd name="adj2" fmla="val 7642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单一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拉手柄状态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,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拉动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第</a:t>
            </a:r>
            <a:r>
              <a:rPr kumimoji="0" lang="en-US" altLang="zh-CN" sz="14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手柄的回报</a:t>
            </a:r>
          </a:p>
        </p:txBody>
      </p:sp>
    </p:spTree>
    <p:extLst>
      <p:ext uri="{BB962C8B-B14F-4D97-AF65-F5344CB8AC3E}">
        <p14:creationId xmlns:p14="http://schemas.microsoft.com/office/powerpoint/2010/main" val="201843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7" grpId="0" animBg="1"/>
      <p:bldP spid="4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09599" y="1828800"/>
                <a:ext cx="8001001" cy="26161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或许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先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u="wavyDbl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依次</a:t>
                </a: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都拉动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遍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观察每个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机的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分数高低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吐出硬币数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然后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再专门拉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那些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收益分数高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由于每个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获得收益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随机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上一次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收益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高，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下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也许并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不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继续获得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高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收益，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因而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一方法不可取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是否</a:t>
                </a:r>
                <a:r>
                  <a:rPr lang="zh-CN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有方法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作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指导</a:t>
                </a: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，以便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能</a:t>
                </a:r>
                <a:r>
                  <a:rPr lang="zh-CN" altLang="zh-CN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获</a:t>
                </a:r>
                <a:r>
                  <a:rPr lang="zh-CN" altLang="en-US" sz="20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高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r>
                  <a:rPr lang="zh-CN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？</a:t>
                </a:r>
                <a:endParaRPr lang="zh-CN" altLang="zh-CN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" y="1828800"/>
                <a:ext cx="8001001" cy="2616101"/>
              </a:xfrm>
              <a:prstGeom prst="rect">
                <a:avLst/>
              </a:prstGeom>
              <a:blipFill rotWithShape="0">
                <a:blip r:embed="rId2"/>
                <a:stretch>
                  <a:fillRect l="-1447" r="-1371" b="-2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/>
          <p:cNvSpPr/>
          <p:nvPr/>
        </p:nvSpPr>
        <p:spPr>
          <a:xfrm>
            <a:off x="649406" y="1160833"/>
            <a:ext cx="62770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设想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22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542453" y="1542106"/>
            <a:ext cx="8077200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64745" y="228600"/>
            <a:ext cx="26941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sz="2000" dirty="0">
                <a:latin typeface="+mn-ea"/>
                <a:ea typeface="+mn-ea"/>
              </a:rPr>
              <a:t>蒙特卡洛</a:t>
            </a:r>
            <a:r>
              <a:rPr lang="zh-CN" altLang="zh-CN" sz="2000" dirty="0" smtClean="0">
                <a:latin typeface="+mn-ea"/>
                <a:ea typeface="+mn-ea"/>
              </a:rPr>
              <a:t>树搜索</a:t>
            </a:r>
            <a:r>
              <a:rPr lang="zh-CN" altLang="en-US" sz="2000" dirty="0" smtClean="0">
                <a:latin typeface="+mn-ea"/>
                <a:ea typeface="+mn-ea"/>
              </a:rPr>
              <a:t>：要素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402882" y="676747"/>
                <a:ext cx="8400106" cy="50356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u="wavyDbl" dirty="0" smtClean="0">
                    <a:latin typeface="+mn-ea"/>
                    <a:ea typeface="+mn-ea"/>
                  </a:rPr>
                  <a:t>每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一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个被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拉动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一个状态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即有“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𝑲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开始时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没有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拉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动任何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手柄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，即为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初始状态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2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拉动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操作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个赌博机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手柄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任意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状态下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集合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均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⋯,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𝑲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分别对应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拉动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</a:t>
                </a:r>
                <a:r>
                  <a:rPr lang="zh-CN" altLang="zh-CN" sz="1600" dirty="0">
                    <a:latin typeface="+mn-ea"/>
                    <a:ea typeface="+mn-ea"/>
                  </a:rPr>
                  <a:t>赌博机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3"/>
                </a:pP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转移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选择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动作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  <m:r>
                      <a:rPr lang="en-US" altLang="zh-CN" sz="20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状态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转换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对应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𝒔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但因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存在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拉动手柄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任意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两次</a:t>
                </a:r>
                <a:r>
                  <a:rPr lang="zh-CN" altLang="zh-CN" sz="1600" dirty="0">
                    <a:latin typeface="+mn-ea"/>
                    <a:ea typeface="+mn-ea"/>
                  </a:rPr>
                  <a:t>的结果可能都不一样，为此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要素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reward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71463" indent="-2714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4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reward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赌博机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获得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收益分数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𝑫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600" dirty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𝝁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行动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𝒍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>
                    <a:latin typeface="+mn-ea"/>
                    <a:ea typeface="+mn-ea"/>
                  </a:rPr>
                  <a:t>手柄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则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行动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获得的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收益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u="wavyDbl" dirty="0">
                    <a:latin typeface="+mn-ea"/>
                    <a:ea typeface="+mn-ea"/>
                  </a:rPr>
                  <a:t>服从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𝒍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𝒕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𝒓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即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称为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次行动的奖励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便于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问题研究</a:t>
                </a:r>
                <a:r>
                  <a:rPr lang="zh-CN" altLang="zh-CN" sz="1600" dirty="0">
                    <a:latin typeface="+mn-ea"/>
                    <a:ea typeface="+mn-ea"/>
                  </a:rPr>
                  <a:t>，一般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假定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奖励有界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即限定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奖励取值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范围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882" y="676747"/>
                <a:ext cx="8400106" cy="5035674"/>
              </a:xfrm>
              <a:prstGeom prst="rect">
                <a:avLst/>
              </a:prstGeom>
              <a:blipFill rotWithShape="0">
                <a:blip r:embed="rId2"/>
                <a:stretch>
                  <a:fillRect l="-1089" t="-1211" r="-1016" b="-14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圆角矩形标注 5"/>
              <p:cNvSpPr/>
              <p:nvPr/>
            </p:nvSpPr>
            <p:spPr bwMode="auto">
              <a:xfrm>
                <a:off x="7303008" y="4349496"/>
                <a:ext cx="591312" cy="272415"/>
              </a:xfrm>
              <a:prstGeom prst="wedgeRoundRectCallout">
                <a:avLst>
                  <a:gd name="adj1" fmla="val 23150"/>
                  <a:gd name="adj2" fmla="val 92375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𝒊</m:t>
                      </m:r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圆角矩形标注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03008" y="4349496"/>
                <a:ext cx="591312" cy="272415"/>
              </a:xfrm>
              <a:prstGeom prst="wedgeRoundRectCallout">
                <a:avLst>
                  <a:gd name="adj1" fmla="val 23150"/>
                  <a:gd name="adj2" fmla="val 92375"/>
                  <a:gd name="adj3" fmla="val 16667"/>
                </a:avLst>
              </a:prstGeom>
              <a:blipFill rotWithShape="0">
                <a:blip r:embed="rId3"/>
                <a:stretch>
                  <a:fillRect l="-2020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 bwMode="auto">
              <a:xfrm>
                <a:off x="7350366" y="5180831"/>
                <a:ext cx="1412998" cy="476726"/>
              </a:xfrm>
              <a:prstGeom prst="wedgeRoundRectCallout">
                <a:avLst>
                  <a:gd name="adj1" fmla="val 21057"/>
                  <a:gd name="adj2" fmla="val -77055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buClr>
                    <a:srgbClr val="FF0000"/>
                  </a:buClr>
                </a:pPr>
                <a:r>
                  <a:rPr lang="zh-CN" altLang="en-US" sz="1400" dirty="0" smtClean="0">
                    <a:solidFill>
                      <a:srgbClr val="FF0000"/>
                    </a:solidFill>
                    <a:ea typeface="+mn-ea"/>
                  </a:rPr>
                  <a:t>第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ea typeface="+mn-ea"/>
                  </a:rPr>
                  <a:t>次拉动第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𝒍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个手柄获得的分数</a:t>
                </a:r>
                <a:endParaRPr lang="zh-CN" altLang="en-US" sz="14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0366" y="5180831"/>
                <a:ext cx="1412998" cy="476726"/>
              </a:xfrm>
              <a:prstGeom prst="wedgeRoundRectCallout">
                <a:avLst>
                  <a:gd name="adj1" fmla="val 21057"/>
                  <a:gd name="adj2" fmla="val -77055"/>
                  <a:gd name="adj3" fmla="val 16667"/>
                </a:avLst>
              </a:prstGeom>
              <a:blipFill rotWithShape="0">
                <a:blip r:embed="rId4"/>
                <a:stretch>
                  <a:fillRect l="-5556" b="-12745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标注 8"/>
          <p:cNvSpPr/>
          <p:nvPr/>
        </p:nvSpPr>
        <p:spPr bwMode="auto">
          <a:xfrm>
            <a:off x="5885688" y="5794248"/>
            <a:ext cx="1143000" cy="238363"/>
          </a:xfrm>
          <a:prstGeom prst="wedgeRoundRectCallout">
            <a:avLst>
              <a:gd name="adj1" fmla="val 21057"/>
              <a:gd name="adj2" fmla="val -7705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buClr>
                <a:srgbClr val="FF0000"/>
              </a:buClr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收益分数取值</a:t>
            </a:r>
            <a:endParaRPr lang="zh-CN" altLang="en-US" sz="1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435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609600" y="1725441"/>
                <a:ext cx="4191000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+mj-ea"/>
                  <a:buAutoNum type="circleNumDbPlain" startAt="5"/>
                </a:pP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悔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regret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endParaRPr lang="en-US" altLang="zh-CN" sz="18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1714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latin typeface="+mn-ea"/>
                    <a:ea typeface="+mn-ea"/>
                  </a:rPr>
                  <a:t>根据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zh-CN" sz="1800" dirty="0">
                    <a:latin typeface="+mn-ea"/>
                    <a:ea typeface="+mn-ea"/>
                  </a:rPr>
                  <a:t>动作，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可定义</a:t>
                </a:r>
                <a:r>
                  <a:rPr lang="zh-CN" altLang="zh-CN" sz="1800" dirty="0">
                    <a:latin typeface="+mn-ea"/>
                    <a:ea typeface="+mn-ea"/>
                  </a:rPr>
                  <a:t>悔值函数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：</a:t>
                </a:r>
                <a:endParaRPr lang="zh-CN" altLang="zh-CN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25441"/>
                <a:ext cx="4191000" cy="830997"/>
              </a:xfrm>
              <a:prstGeom prst="rect">
                <a:avLst/>
              </a:prstGeom>
              <a:blipFill rotWithShape="0">
                <a:blip r:embed="rId2"/>
                <a:stretch>
                  <a:fillRect l="-2180" t="-735" r="-2180" b="-88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7BA0C37D-8993-4C87-B9A6-7B271968B5C9}"/>
              </a:ext>
            </a:extLst>
          </p:cNvPr>
          <p:cNvSpPr/>
          <p:nvPr/>
        </p:nvSpPr>
        <p:spPr>
          <a:xfrm>
            <a:off x="391840" y="485998"/>
            <a:ext cx="8412935" cy="96180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为尽</a:t>
            </a:r>
            <a:r>
              <a:rPr lang="zh-CN" altLang="en-US" sz="1600" dirty="0" smtClean="0">
                <a:latin typeface="+mn-ea"/>
                <a:ea typeface="+mn-ea"/>
              </a:rPr>
              <a:t>可能</a:t>
            </a:r>
            <a:r>
              <a:rPr lang="zh-CN" altLang="zh-CN" sz="1600" dirty="0" smtClean="0">
                <a:latin typeface="+mn-ea"/>
                <a:ea typeface="+mn-ea"/>
              </a:rPr>
              <a:t>减少</a:t>
            </a:r>
            <a:r>
              <a:rPr lang="zh-CN" altLang="en-US" sz="1600" dirty="0" smtClean="0">
                <a:latin typeface="+mn-ea"/>
                <a:ea typeface="+mn-ea"/>
              </a:rPr>
              <a:t>后悔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每次操作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理论上</a:t>
            </a:r>
            <a:r>
              <a:rPr lang="zh-CN" altLang="en-US" sz="1600" u="wavyDbl" dirty="0">
                <a:latin typeface="+mn-ea"/>
                <a:ea typeface="+mn-ea"/>
              </a:rPr>
              <a:t>应该</a:t>
            </a:r>
            <a:r>
              <a:rPr lang="zh-CN" altLang="zh-CN" sz="1600" u="wavyDbl" dirty="0" smtClean="0">
                <a:latin typeface="+mn-ea"/>
                <a:ea typeface="+mn-ea"/>
              </a:rPr>
              <a:t>总是</a:t>
            </a:r>
            <a:r>
              <a:rPr lang="zh-CN" altLang="en-US" sz="1600" u="wavyDbl" dirty="0" smtClean="0">
                <a:latin typeface="+mn-ea"/>
                <a:ea typeface="+mn-ea"/>
              </a:rPr>
              <a:t>拉</a:t>
            </a:r>
            <a:r>
              <a:rPr lang="zh-CN" altLang="zh-CN" sz="1600" u="wavyDbl" dirty="0" smtClean="0">
                <a:latin typeface="+mn-ea"/>
                <a:ea typeface="+mn-ea"/>
              </a:rPr>
              <a:t>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能提供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最大期望奖励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手柄。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不现实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en-US" sz="1600" dirty="0" smtClean="0">
                <a:latin typeface="+mn-ea"/>
                <a:ea typeface="+mn-ea"/>
              </a:rPr>
              <a:t>：不可能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明确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知道</a:t>
            </a:r>
            <a:r>
              <a:rPr lang="zh-CN" altLang="zh-CN" sz="1600" u="wavyDbl" dirty="0" smtClean="0">
                <a:latin typeface="+mn-ea"/>
                <a:ea typeface="+mn-ea"/>
              </a:rPr>
              <a:t>哪</a:t>
            </a:r>
            <a:r>
              <a:rPr lang="zh-CN" altLang="en-US" sz="1600" u="wavyDbl" dirty="0" smtClean="0">
                <a:latin typeface="+mn-ea"/>
                <a:ea typeface="+mn-ea"/>
              </a:rPr>
              <a:t>一</a:t>
            </a:r>
            <a:r>
              <a:rPr lang="zh-CN" altLang="zh-CN" sz="1600" u="wavyDbl" dirty="0" smtClean="0">
                <a:latin typeface="+mn-ea"/>
                <a:ea typeface="+mn-ea"/>
              </a:rPr>
              <a:t>个</a:t>
            </a:r>
            <a:r>
              <a:rPr lang="zh-CN" altLang="en-US" sz="1600" u="wavyDbl" dirty="0" smtClean="0">
                <a:latin typeface="+mn-ea"/>
                <a:ea typeface="+mn-ea"/>
              </a:rPr>
              <a:t>手柄</a:t>
            </a:r>
            <a:r>
              <a:rPr lang="en-US" altLang="zh-CN" sz="1600" u="wavyDbl" dirty="0" smtClean="0">
                <a:latin typeface="+mn-ea"/>
                <a:ea typeface="+mn-ea"/>
              </a:rPr>
              <a:t>(</a:t>
            </a:r>
            <a:r>
              <a:rPr lang="zh-CN" altLang="en-US" sz="1600" u="wavyDbl" dirty="0" smtClean="0">
                <a:latin typeface="+mn-ea"/>
                <a:ea typeface="+mn-ea"/>
              </a:rPr>
              <a:t>赌博机</a:t>
            </a:r>
            <a:r>
              <a:rPr lang="en-US" altLang="zh-CN" sz="1600" u="wavyDbl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奖励期望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最大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</a:rPr>
              <a:t>因此</a:t>
            </a:r>
            <a:r>
              <a:rPr lang="zh-CN" altLang="en-US" sz="1600" dirty="0" smtClean="0"/>
              <a:t>：</a:t>
            </a:r>
            <a:r>
              <a:rPr lang="zh-CN" altLang="zh-CN" sz="1600" dirty="0" smtClean="0"/>
              <a:t>一</a:t>
            </a:r>
            <a:r>
              <a:rPr lang="zh-CN" altLang="zh-CN" sz="1600" dirty="0"/>
              <a:t>个</a:t>
            </a:r>
            <a:r>
              <a:rPr lang="zh-CN" altLang="zh-CN" sz="1600" dirty="0">
                <a:solidFill>
                  <a:srgbClr val="FF0000"/>
                </a:solidFill>
              </a:rPr>
              <a:t>好的操作</a:t>
            </a:r>
            <a:r>
              <a:rPr lang="zh-CN" altLang="zh-CN" sz="1600" dirty="0" smtClean="0">
                <a:solidFill>
                  <a:srgbClr val="FF0000"/>
                </a:solidFill>
              </a:rPr>
              <a:t>策略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---</a:t>
            </a:r>
            <a:r>
              <a:rPr lang="zh-CN" altLang="zh-CN" sz="1600" dirty="0" smtClean="0"/>
              <a:t>进行</a:t>
            </a:r>
            <a:r>
              <a:rPr lang="zh-CN" altLang="zh-CN" sz="1600" dirty="0"/>
              <a:t>多次操作后，能够让</a:t>
            </a:r>
            <a:r>
              <a:rPr lang="zh-CN" altLang="zh-CN" sz="1600" dirty="0">
                <a:solidFill>
                  <a:srgbClr val="0000FF"/>
                </a:solidFill>
              </a:rPr>
              <a:t>悔值函数</a:t>
            </a:r>
            <a:r>
              <a:rPr lang="zh-CN" altLang="zh-CN" sz="1600" dirty="0"/>
              <a:t>的</a:t>
            </a:r>
            <a:r>
              <a:rPr lang="en-US" altLang="zh-CN" sz="1600" dirty="0"/>
              <a:t>“</a:t>
            </a:r>
            <a:r>
              <a:rPr lang="zh-CN" altLang="zh-CN" sz="1600" dirty="0">
                <a:solidFill>
                  <a:srgbClr val="FF0000"/>
                </a:solidFill>
              </a:rPr>
              <a:t>方差</a:t>
            </a:r>
            <a:r>
              <a:rPr lang="en-US" altLang="zh-CN" sz="1600" dirty="0"/>
              <a:t>”</a:t>
            </a:r>
            <a:r>
              <a:rPr lang="zh-CN" altLang="zh-CN" sz="1600" dirty="0" smtClean="0">
                <a:solidFill>
                  <a:srgbClr val="FF0000"/>
                </a:solidFill>
              </a:rPr>
              <a:t>最小</a:t>
            </a:r>
            <a:r>
              <a:rPr lang="zh-CN" altLang="en-US" sz="1600" dirty="0" smtClean="0"/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609718" y="2546587"/>
            <a:ext cx="4924682" cy="772409"/>
            <a:chOff x="3124200" y="2766280"/>
            <a:chExt cx="4924682" cy="77240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4200" y="2766280"/>
              <a:ext cx="1752600" cy="772409"/>
            </a:xfrm>
            <a:prstGeom prst="rect">
              <a:avLst/>
            </a:prstGeom>
          </p:spPr>
        </p:pic>
        <p:grpSp>
          <p:nvGrpSpPr>
            <p:cNvPr id="14" name="组合 13"/>
            <p:cNvGrpSpPr/>
            <p:nvPr/>
          </p:nvGrpSpPr>
          <p:grpSpPr>
            <a:xfrm>
              <a:off x="5791200" y="2977774"/>
              <a:ext cx="2257682" cy="401700"/>
              <a:chOff x="1236172" y="2859388"/>
              <a:chExt cx="2257682" cy="401700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1236172" y="2895600"/>
                <a:ext cx="697307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1800" dirty="0" smtClean="0">
                    <a:latin typeface="+mn-ea"/>
                  </a:rPr>
                  <a:t>式</a:t>
                </a:r>
                <a:r>
                  <a:rPr lang="zh-CN" altLang="zh-CN" sz="1800" dirty="0" smtClean="0">
                    <a:latin typeface="+mn-ea"/>
                  </a:rPr>
                  <a:t>中</a:t>
                </a:r>
                <a:r>
                  <a:rPr lang="zh-CN" altLang="en-US" sz="1800" dirty="0" smtClean="0">
                    <a:latin typeface="+mn-ea"/>
                  </a:rPr>
                  <a:t>：</a:t>
                </a:r>
                <a:endParaRPr lang="zh-CN" altLang="en-US" dirty="0"/>
              </a:p>
            </p:txBody>
          </p:sp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16345" y="2859388"/>
                <a:ext cx="1577509" cy="401700"/>
              </a:xfrm>
              <a:prstGeom prst="rect">
                <a:avLst/>
              </a:prstGeom>
            </p:spPr>
          </p:pic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BA0C37D-8993-4C87-B9A6-7B271968B5C9}"/>
                  </a:ext>
                </a:extLst>
              </p:cNvPr>
              <p:cNvSpPr/>
              <p:nvPr/>
            </p:nvSpPr>
            <p:spPr>
              <a:xfrm>
                <a:off x="609600" y="3710066"/>
                <a:ext cx="8072673" cy="1436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表明</a:t>
                </a:r>
                <a:endParaRPr lang="en-US" altLang="zh-CN" sz="18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533400" indent="-26193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𝑻</m:t>
                    </m:r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次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最优策略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期望得分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减去</a:t>
                </a:r>
                <a:r>
                  <a:rPr lang="zh-CN" altLang="zh-CN" sz="18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得分</a:t>
                </a:r>
                <a:r>
                  <a:rPr lang="zh-CN" altLang="zh-CN" sz="1800" dirty="0">
                    <a:latin typeface="+mn-ea"/>
                    <a:ea typeface="+mn-ea"/>
                  </a:rPr>
                  <a:t>，就是悔值函数的结果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。</a:t>
                </a:r>
                <a:endParaRPr lang="en-US" altLang="zh-CN" sz="1800" dirty="0">
                  <a:latin typeface="+mn-ea"/>
                  <a:ea typeface="+mn-ea"/>
                </a:endParaRPr>
              </a:p>
              <a:p>
                <a:pPr marL="533400" indent="-26193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问题求解目标</a:t>
                </a:r>
                <a:r>
                  <a:rPr lang="zh-CN" altLang="en-US" sz="18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</a:rPr>
                  <a:t>悔值函数的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期望</a:t>
                </a:r>
                <a:endParaRPr lang="en-US" altLang="zh-CN" sz="1800" dirty="0" smtClean="0">
                  <a:latin typeface="+mn-ea"/>
                  <a:ea typeface="+mn-ea"/>
                </a:endParaRPr>
              </a:p>
              <a:p>
                <a:pPr marL="2714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dirty="0" smtClean="0">
                    <a:latin typeface="+mn-ea"/>
                    <a:ea typeface="+mn-ea"/>
                  </a:rPr>
                  <a:t>               （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悔</a:t>
                </a:r>
                <a:r>
                  <a:rPr lang="zh-CN" altLang="zh-CN" sz="1800" dirty="0">
                    <a:latin typeface="+mn-ea"/>
                    <a:ea typeface="+mn-ea"/>
                  </a:rPr>
                  <a:t>值函数的取值</a:t>
                </a:r>
                <a:r>
                  <a:rPr lang="zh-CN" altLang="zh-CN" sz="1800" dirty="0" smtClean="0">
                    <a:latin typeface="+mn-ea"/>
                    <a:ea typeface="+mn-ea"/>
                  </a:rPr>
                  <a:t>取决于</a:t>
                </a:r>
                <a:r>
                  <a:rPr lang="zh-CN" altLang="zh-CN" sz="1800" u="wavyDbl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1800" u="wavyDbl" dirty="0">
                    <a:latin typeface="+mn-ea"/>
                    <a:ea typeface="+mn-ea"/>
                  </a:rPr>
                  <a:t>采取的</a:t>
                </a:r>
                <a:r>
                  <a:rPr lang="zh-CN" altLang="zh-CN" sz="1800" u="wavyDbl" dirty="0" smtClean="0">
                    <a:latin typeface="+mn-ea"/>
                    <a:ea typeface="+mn-ea"/>
                  </a:rPr>
                  <a:t>策略</a:t>
                </a:r>
                <a:r>
                  <a:rPr lang="zh-CN" altLang="en-US" sz="1800" dirty="0">
                    <a:latin typeface="+mn-ea"/>
                    <a:ea typeface="+mn-ea"/>
                  </a:rPr>
                  <a:t>）</a:t>
                </a:r>
                <a:endParaRPr lang="zh-CN" altLang="zh-CN" sz="18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BA0C37D-8993-4C87-B9A6-7B271968B5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3710066"/>
                <a:ext cx="8072673" cy="1436291"/>
              </a:xfrm>
              <a:prstGeom prst="rect">
                <a:avLst/>
              </a:prstGeom>
              <a:blipFill rotWithShape="0">
                <a:blip r:embed="rId5"/>
                <a:stretch>
                  <a:fillRect l="-1284" t="-5532" r="-1586" b="-5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圆角矩形标注 16"/>
          <p:cNvSpPr/>
          <p:nvPr/>
        </p:nvSpPr>
        <p:spPr bwMode="auto">
          <a:xfrm>
            <a:off x="7315200" y="5198061"/>
            <a:ext cx="1143000" cy="306467"/>
          </a:xfrm>
          <a:prstGeom prst="wedgeRoundRectCallout">
            <a:avLst>
              <a:gd name="adj1" fmla="val -96473"/>
              <a:gd name="adj2" fmla="val -129252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什么策略？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895600" y="5146357"/>
            <a:ext cx="3405416" cy="49244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0488" indent="-90488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</a:rPr>
              <a:t>悔</a:t>
            </a:r>
            <a:r>
              <a:rPr lang="zh-CN" altLang="zh-CN" sz="1600" dirty="0">
                <a:latin typeface="+mn-ea"/>
                <a:ea typeface="+mn-ea"/>
              </a:rPr>
              <a:t>值函数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越大</a:t>
            </a:r>
            <a:r>
              <a:rPr lang="zh-CN" altLang="zh-CN" sz="1600" dirty="0" smtClean="0">
                <a:latin typeface="+mn-ea"/>
                <a:ea typeface="+mn-ea"/>
              </a:rPr>
              <a:t>，过去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1600" dirty="0" smtClean="0">
                <a:latin typeface="+mn-ea"/>
                <a:ea typeface="+mn-ea"/>
              </a:rPr>
              <a:t>次的</a:t>
            </a:r>
            <a:r>
              <a:rPr lang="zh-CN" altLang="zh-CN" sz="1600" dirty="0">
                <a:latin typeface="+mn-ea"/>
                <a:ea typeface="+mn-ea"/>
              </a:rPr>
              <a:t>决策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差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90488" indent="-90488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</a:rPr>
              <a:t>悔</a:t>
            </a:r>
            <a:r>
              <a:rPr lang="zh-CN" altLang="zh-CN" sz="1600" dirty="0">
                <a:latin typeface="+mn-ea"/>
                <a:ea typeface="+mn-ea"/>
              </a:rPr>
              <a:t>值函数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zh-CN" sz="1600" dirty="0" smtClean="0">
                <a:latin typeface="+mn-ea"/>
                <a:ea typeface="+mn-ea"/>
              </a:rPr>
              <a:t>，过去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zh-CN" sz="1600" dirty="0" smtClean="0">
                <a:latin typeface="+mn-ea"/>
                <a:ea typeface="+mn-ea"/>
              </a:rPr>
              <a:t>次的</a:t>
            </a:r>
            <a:r>
              <a:rPr lang="zh-CN" altLang="zh-CN" sz="1600" dirty="0">
                <a:latin typeface="+mn-ea"/>
                <a:ea typeface="+mn-ea"/>
              </a:rPr>
              <a:t>决策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越好</a:t>
            </a:r>
            <a:endParaRPr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514600" y="2133600"/>
            <a:ext cx="4114801" cy="1491795"/>
            <a:chOff x="2514600" y="2254013"/>
            <a:chExt cx="4114801" cy="1491795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2514600" y="3473393"/>
              <a:ext cx="2037987" cy="272415"/>
            </a:xfrm>
            <a:prstGeom prst="wedgeRoundRectCallout">
              <a:avLst>
                <a:gd name="adj1" fmla="val 34034"/>
                <a:gd name="adj2" fmla="val -12043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前</a:t>
              </a:r>
              <a:r>
                <a:rPr kumimoji="0" lang="en-US" altLang="zh-CN" sz="16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次</a:t>
              </a:r>
              <a:r>
                <a:rPr lang="zh-CN" altLang="en-US" sz="1600" dirty="0">
                  <a:solidFill>
                    <a:srgbClr val="FF0000"/>
                  </a:solidFill>
                </a:rPr>
                <a:t>最大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收益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的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期望</a:t>
              </a:r>
            </a:p>
          </p:txBody>
        </p:sp>
        <p:sp>
          <p:nvSpPr>
            <p:cNvPr id="19" name="圆角矩形标注 18"/>
            <p:cNvSpPr/>
            <p:nvPr/>
          </p:nvSpPr>
          <p:spPr bwMode="auto">
            <a:xfrm>
              <a:off x="5181601" y="2254013"/>
              <a:ext cx="1447800" cy="272415"/>
            </a:xfrm>
            <a:prstGeom prst="wedgeRoundRectCallout">
              <a:avLst>
                <a:gd name="adj1" fmla="val -45576"/>
                <a:gd name="adj2" fmla="val 13802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前</a:t>
              </a:r>
              <a:r>
                <a:rPr kumimoji="0" lang="en-US" altLang="zh-CN" sz="1600" b="1" i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次收益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effectLst/>
                  <a:latin typeface="楷体_GB2312" pitchFamily="49" charset="-122"/>
                  <a:ea typeface="楷体_GB2312" pitchFamily="49" charset="-122"/>
                </a:rPr>
                <a:t>的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和</a:t>
              </a:r>
            </a:p>
          </p:txBody>
        </p:sp>
      </p:grpSp>
      <p:sp>
        <p:nvSpPr>
          <p:cNvPr id="20" name="圆角矩形标注 19"/>
          <p:cNvSpPr/>
          <p:nvPr/>
        </p:nvSpPr>
        <p:spPr bwMode="auto">
          <a:xfrm>
            <a:off x="6968625" y="1809274"/>
            <a:ext cx="1946775" cy="476726"/>
          </a:xfrm>
          <a:prstGeom prst="wedgeRoundRectCallout">
            <a:avLst>
              <a:gd name="adj1" fmla="val -10530"/>
              <a:gd name="adj2" fmla="val 144739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400" dirty="0">
                <a:solidFill>
                  <a:srgbClr val="FF0000"/>
                </a:solidFill>
              </a:rPr>
              <a:t>前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T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次，总收益最高的那一个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(</a:t>
            </a:r>
            <a:r>
              <a:rPr kumimoji="0" lang="en-US" altLang="zh-CN" sz="1400" b="1" i="1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)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赌博机的均值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5562600" y="1130968"/>
            <a:ext cx="1905000" cy="304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11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/>
      <p:bldP spid="17" grpId="0" animBg="1"/>
      <p:bldP spid="18" grpId="0" animBg="1"/>
      <p:bldP spid="20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0029" y="246749"/>
            <a:ext cx="29589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800" dirty="0" smtClean="0">
                <a:latin typeface="+mn-ea"/>
                <a:ea typeface="+mn-ea"/>
              </a:rPr>
              <a:t>蒙特卡洛树搜索：</a:t>
            </a:r>
            <a:r>
              <a:rPr lang="zh-CN" altLang="en-US" sz="2000" dirty="0" smtClean="0">
                <a:latin typeface="+mn-ea"/>
                <a:ea typeface="+mn-ea"/>
              </a:rPr>
              <a:t>策略</a:t>
            </a:r>
            <a:r>
              <a:rPr lang="zh-CN" altLang="en-US" sz="2000" dirty="0">
                <a:latin typeface="+mn-ea"/>
                <a:ea typeface="+mn-ea"/>
              </a:rPr>
              <a:t>计算</a:t>
            </a:r>
          </a:p>
        </p:txBody>
      </p:sp>
      <p:cxnSp>
        <p:nvCxnSpPr>
          <p:cNvPr id="10" name="直接连接符 9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61A3F1B0-9FD0-426A-933F-A66347B9951B}"/>
              </a:ext>
            </a:extLst>
          </p:cNvPr>
          <p:cNvSpPr/>
          <p:nvPr/>
        </p:nvSpPr>
        <p:spPr>
          <a:xfrm>
            <a:off x="3200400" y="726757"/>
            <a:ext cx="5524125" cy="6412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>
                <a:latin typeface="+mn-ea"/>
                <a:ea typeface="+mn-ea"/>
              </a:rPr>
              <a:t>无法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预先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确定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en-US" altLang="zh-CN" sz="18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最优策略</a:t>
            </a:r>
            <a:r>
              <a:rPr lang="zh-CN" altLang="zh-CN" sz="1800" dirty="0" smtClean="0">
                <a:latin typeface="+mn-ea"/>
                <a:ea typeface="+mn-ea"/>
              </a:rPr>
              <a:t>后</a:t>
            </a:r>
            <a:r>
              <a:rPr lang="zh-CN" altLang="en-US" sz="1800" dirty="0">
                <a:latin typeface="+mn-ea"/>
                <a:ea typeface="+mn-ea"/>
              </a:rPr>
              <a:t>再</a:t>
            </a:r>
            <a:r>
              <a:rPr lang="zh-CN" altLang="en-US" sz="1800" dirty="0" smtClean="0">
                <a:latin typeface="+mn-ea"/>
                <a:ea typeface="+mn-ea"/>
              </a:rPr>
              <a:t>执行操作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拉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zh-CN" sz="1800" dirty="0">
                <a:latin typeface="+mn-ea"/>
                <a:ea typeface="+mn-ea"/>
              </a:rPr>
              <a:t>而是</a:t>
            </a:r>
            <a:r>
              <a:rPr lang="zh-CN" altLang="zh-CN" sz="1800" dirty="0" smtClean="0">
                <a:latin typeface="+mn-ea"/>
                <a:ea typeface="+mn-ea"/>
              </a:rPr>
              <a:t>需要</a:t>
            </a:r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边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试探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边调整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策略，</a:t>
            </a:r>
            <a:r>
              <a:rPr lang="zh-CN" altLang="zh-CN" sz="1800" dirty="0">
                <a:latin typeface="+mn-ea"/>
                <a:ea typeface="+mn-ea"/>
              </a:rPr>
              <a:t>争取获得</a:t>
            </a:r>
            <a:r>
              <a:rPr lang="zh-CN" altLang="zh-CN" sz="1800" dirty="0" smtClean="0">
                <a:latin typeface="+mn-ea"/>
                <a:ea typeface="+mn-ea"/>
              </a:rPr>
              <a:t>更好收益</a:t>
            </a:r>
            <a:r>
              <a:rPr lang="zh-CN" altLang="zh-CN" sz="1800" dirty="0">
                <a:latin typeface="+mn-ea"/>
                <a:ea typeface="+mn-ea"/>
              </a:rPr>
              <a:t>。</a:t>
            </a:r>
            <a:endParaRPr lang="zh-CN" altLang="en-US" sz="18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E565BD4-C0E0-4220-8753-67B5EE70CE0A}"/>
                  </a:ext>
                </a:extLst>
              </p:cNvPr>
              <p:cNvSpPr/>
              <p:nvPr/>
            </p:nvSpPr>
            <p:spPr>
              <a:xfrm>
                <a:off x="444379" y="1746504"/>
                <a:ext cx="8280145" cy="23997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spcAft>
                    <a:spcPts val="24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直观做法</a:t>
                </a:r>
                <a:r>
                  <a:rPr lang="zh-CN" altLang="en-US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记录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每次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拉的</a:t>
                </a:r>
                <a:r>
                  <a:rPr lang="zh-CN" altLang="en-US" sz="20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哪一个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及其对应的</a:t>
                </a:r>
                <a:r>
                  <a:rPr lang="zh-CN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endPara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：针对“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(1≤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zh-CN" sz="18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将其在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过去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共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endParaRPr lang="en-US" altLang="zh-CN" sz="18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71463" algn="just">
                  <a:spcAft>
                    <a:spcPts val="18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动手柄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的次数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收益分数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平均值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1450" algn="just"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如此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那一个。</a:t>
                </a:r>
                <a:r>
                  <a:rPr lang="en-US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贪心算法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565BD4-C0E0-4220-8753-67B5EE70C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79" y="1746504"/>
                <a:ext cx="8280145" cy="2399760"/>
              </a:xfrm>
              <a:prstGeom prst="rect">
                <a:avLst/>
              </a:prstGeom>
              <a:blipFill rotWithShape="0">
                <a:blip r:embed="rId2"/>
                <a:stretch>
                  <a:fillRect l="-1399" t="-3308" r="-810" b="-20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圆角矩形标注 13"/>
          <p:cNvSpPr/>
          <p:nvPr/>
        </p:nvSpPr>
        <p:spPr bwMode="auto">
          <a:xfrm>
            <a:off x="7010400" y="4870704"/>
            <a:ext cx="1710353" cy="646986"/>
          </a:xfrm>
          <a:prstGeom prst="wedgeRoundRectCallout">
            <a:avLst>
              <a:gd name="adj1" fmla="val 17909"/>
              <a:gd name="adj2" fmla="val -23742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en-US" altLang="zh-CN" sz="2000" i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在过去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次操作的收益平均分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圆角矩形标注 1"/>
          <p:cNvSpPr/>
          <p:nvPr/>
        </p:nvSpPr>
        <p:spPr bwMode="auto">
          <a:xfrm>
            <a:off x="3790762" y="4870704"/>
            <a:ext cx="2457638" cy="544830"/>
          </a:xfrm>
          <a:prstGeom prst="wedgeRoundRectCallout">
            <a:avLst>
              <a:gd name="adj1" fmla="val -10166"/>
              <a:gd name="adj2" fmla="val -16140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过去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t-1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次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中，获得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平均收益分数最大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的那个赌博机。</a:t>
            </a:r>
          </a:p>
        </p:txBody>
      </p:sp>
      <p:sp>
        <p:nvSpPr>
          <p:cNvPr id="9" name="圆角矩形标注 8"/>
          <p:cNvSpPr/>
          <p:nvPr/>
        </p:nvSpPr>
        <p:spPr bwMode="auto">
          <a:xfrm>
            <a:off x="4092358" y="244555"/>
            <a:ext cx="984185" cy="306467"/>
          </a:xfrm>
          <a:prstGeom prst="wedgeRoundRectCallout">
            <a:avLst>
              <a:gd name="adj1" fmla="val 21127"/>
              <a:gd name="adj2" fmla="val 20492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试探搜索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8437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2" grpId="0" animBg="1"/>
      <p:bldP spid="9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3E565BD4-C0E0-4220-8753-67B5EE70CE0A}"/>
                  </a:ext>
                </a:extLst>
              </p:cNvPr>
              <p:cNvSpPr/>
              <p:nvPr/>
            </p:nvSpPr>
            <p:spPr>
              <a:xfrm>
                <a:off x="460220" y="2600251"/>
                <a:ext cx="8302779" cy="342401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有五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赌博机的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得分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满足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、方差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𝟕𝟓</m:t>
                        </m:r>
                      </m:den>
                    </m:f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支撑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区间长度为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0.4)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的均匀分布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,⋯,</m:t>
                        </m:r>
                        <m:sSub>
                          <m:sSubPr>
                            <m:ctrlPr>
                              <a:rPr lang="zh-CN" altLang="zh-CN" sz="1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𝟓</m:t>
                            </m:r>
                          </m:sub>
                        </m:sSub>
                      </m:e>
                    </m:d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=(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𝟔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某个赌博机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手柄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从未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无法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计算其</a:t>
                </a:r>
                <a:r>
                  <a:rPr lang="zh-CN" altLang="zh-CN" sz="18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平均收益分数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，不妨将这个赌博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得分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设定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无穷大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程序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模拟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执行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𝑻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𝟏𝟎𝟎𝟎𝟎</m:t>
                    </m:r>
                  </m:oMath>
                </a14:m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次贪心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算法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五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台赌博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。图中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可见</a:t>
                </a:r>
                <a:r>
                  <a:rPr lang="en-US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10000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次模拟中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趋向于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en-US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号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赌博机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，其他被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很少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其他编号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拉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动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次数较少，可见对这些赌博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平均收益分数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估计结果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实际均值结果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相差很大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1,2,3,5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号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3E565BD4-C0E0-4220-8753-67B5EE70C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20" y="2600251"/>
                <a:ext cx="8302779" cy="3424014"/>
              </a:xfrm>
              <a:prstGeom prst="rect">
                <a:avLst/>
              </a:prstGeom>
              <a:blipFill rotWithShape="0">
                <a:blip r:embed="rId2"/>
                <a:stretch>
                  <a:fillRect l="-1248" t="-2317" r="-1762" b="-17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52" y="184519"/>
            <a:ext cx="2725848" cy="23246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1564" y="184519"/>
            <a:ext cx="5145281" cy="218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1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489645" y="1524000"/>
            <a:ext cx="8077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7200" y="240528"/>
            <a:ext cx="3124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提示：</a:t>
            </a:r>
            <a:r>
              <a:rPr lang="zh-CN" altLang="en-US" sz="2000" dirty="0">
                <a:latin typeface="+mn-ea"/>
                <a:ea typeface="+mn-ea"/>
              </a:rPr>
              <a:t>盲从</a:t>
            </a:r>
            <a:r>
              <a:rPr lang="zh-CN" altLang="en-US" sz="2000" dirty="0" smtClean="0">
                <a:latin typeface="+mn-ea"/>
                <a:ea typeface="+mn-ea"/>
              </a:rPr>
              <a:t>过去经验的</a:t>
            </a:r>
            <a:r>
              <a:rPr lang="zh-CN" altLang="en-US" sz="2000" dirty="0">
                <a:latin typeface="+mn-ea"/>
                <a:ea typeface="+mn-ea"/>
              </a:rPr>
              <a:t>不足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29097A-A0E3-4507-A0BC-A91B138D206E}"/>
              </a:ext>
            </a:extLst>
          </p:cNvPr>
          <p:cNvSpPr/>
          <p:nvPr/>
        </p:nvSpPr>
        <p:spPr>
          <a:xfrm>
            <a:off x="411935" y="794758"/>
            <a:ext cx="8342012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latin typeface="+mn-ea"/>
                <a:ea typeface="+mn-ea"/>
              </a:rPr>
              <a:t>实验发现</a:t>
            </a:r>
            <a:r>
              <a:rPr lang="zh-CN" altLang="zh-CN" sz="1800" dirty="0">
                <a:latin typeface="+mn-ea"/>
                <a:ea typeface="+mn-ea"/>
              </a:rPr>
              <a:t>：贪心</a:t>
            </a:r>
            <a:r>
              <a:rPr lang="zh-CN" altLang="zh-CN" sz="1800" dirty="0" smtClean="0">
                <a:latin typeface="+mn-ea"/>
                <a:ea typeface="+mn-ea"/>
              </a:rPr>
              <a:t>算法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倾向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号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机</a:t>
            </a:r>
            <a:r>
              <a:rPr lang="zh-CN" altLang="zh-CN" sz="1800" dirty="0" smtClean="0">
                <a:latin typeface="+mn-ea"/>
                <a:ea typeface="+mn-ea"/>
              </a:rPr>
              <a:t>，很少</a:t>
            </a:r>
            <a:r>
              <a:rPr lang="zh-CN" altLang="en-US" sz="1800" dirty="0" smtClean="0">
                <a:latin typeface="+mn-ea"/>
                <a:ea typeface="+mn-ea"/>
              </a:rPr>
              <a:t>拉</a:t>
            </a:r>
            <a:r>
              <a:rPr lang="zh-CN" altLang="zh-CN" sz="1800" dirty="0" smtClean="0">
                <a:latin typeface="+mn-ea"/>
                <a:ea typeface="+mn-ea"/>
              </a:rPr>
              <a:t>动其他。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虽然对</a:t>
            </a:r>
            <a:r>
              <a:rPr lang="en-US" altLang="zh-CN" sz="1800" dirty="0" smtClean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号机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平均收益分数估计</a:t>
            </a:r>
            <a:r>
              <a:rPr lang="zh-CN" altLang="zh-CN" sz="1800" dirty="0">
                <a:latin typeface="+mn-ea"/>
                <a:ea typeface="+mn-ea"/>
              </a:rPr>
              <a:t>越来越</a:t>
            </a:r>
            <a:r>
              <a:rPr lang="zh-CN" altLang="zh-CN" sz="1800" dirty="0" smtClean="0">
                <a:latin typeface="+mn-ea"/>
                <a:ea typeface="+mn-ea"/>
              </a:rPr>
              <a:t>准确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次数多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很少拉动</a:t>
            </a:r>
            <a:r>
              <a:rPr lang="zh-CN" altLang="zh-CN" sz="1800" dirty="0" smtClean="0">
                <a:latin typeface="+mn-ea"/>
                <a:ea typeface="+mn-ea"/>
              </a:rPr>
              <a:t>其他编号</a:t>
            </a:r>
            <a:r>
              <a:rPr lang="zh-CN" altLang="en-US" sz="1800" dirty="0" smtClean="0">
                <a:latin typeface="+mn-ea"/>
                <a:ea typeface="+mn-ea"/>
              </a:rPr>
              <a:t>机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对其他赌博机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平均收益</a:t>
            </a:r>
            <a:r>
              <a:rPr lang="zh-CN" altLang="zh-CN" sz="1800" u="wavyDbl" dirty="0" smtClean="0">
                <a:latin typeface="+mn-ea"/>
                <a:ea typeface="+mn-ea"/>
              </a:rPr>
              <a:t>分数</a:t>
            </a:r>
            <a:r>
              <a:rPr lang="zh-CN" altLang="en-US" sz="1800" dirty="0" smtClean="0">
                <a:latin typeface="+mn-ea"/>
                <a:ea typeface="+mn-ea"/>
              </a:rPr>
              <a:t>进行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准确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这些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不准确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的估计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错误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800" dirty="0" smtClean="0">
                <a:latin typeface="+mn-ea"/>
                <a:ea typeface="+mn-ea"/>
              </a:rPr>
              <a:t>认为</a:t>
            </a:r>
            <a:r>
              <a:rPr lang="en-US" altLang="zh-CN" sz="1800" dirty="0">
                <a:latin typeface="+mn-ea"/>
                <a:ea typeface="+mn-ea"/>
              </a:rPr>
              <a:t>5</a:t>
            </a:r>
            <a:r>
              <a:rPr lang="zh-CN" altLang="zh-CN" sz="1800" dirty="0" smtClean="0">
                <a:latin typeface="+mn-ea"/>
                <a:ea typeface="+mn-ea"/>
              </a:rPr>
              <a:t>号不如</a:t>
            </a:r>
            <a:r>
              <a:rPr lang="en-US" altLang="zh-CN" sz="1800" dirty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en-US" sz="1800" dirty="0" smtClean="0">
                <a:latin typeface="+mn-ea"/>
                <a:ea typeface="+mn-ea"/>
              </a:rPr>
              <a:t>进行</a:t>
            </a:r>
            <a:r>
              <a:rPr lang="zh-CN" altLang="zh-CN" sz="1800" dirty="0" smtClean="0">
                <a:latin typeface="+mn-ea"/>
                <a:ea typeface="+mn-ea"/>
              </a:rPr>
              <a:t>好的</a:t>
            </a:r>
            <a:r>
              <a:rPr lang="zh-CN" altLang="zh-CN" sz="1800" dirty="0">
                <a:latin typeface="+mn-ea"/>
                <a:ea typeface="+mn-ea"/>
              </a:rPr>
              <a:t>选择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zh-CN" altLang="zh-CN" sz="1800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29097A-A0E3-4507-A0BC-A91B138D206E}"/>
              </a:ext>
            </a:extLst>
          </p:cNvPr>
          <p:cNvSpPr/>
          <p:nvPr/>
        </p:nvSpPr>
        <p:spPr>
          <a:xfrm>
            <a:off x="411935" y="2667000"/>
            <a:ext cx="8342012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错上加错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体现</a:t>
            </a:r>
            <a:r>
              <a:rPr lang="zh-CN" altLang="en-US" sz="1800" dirty="0" smtClean="0">
                <a:latin typeface="+mn-ea"/>
                <a:ea typeface="+mn-ea"/>
              </a:rPr>
              <a:t>了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探索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未来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exploration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和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利用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历史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exploitation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之间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对立</a:t>
            </a:r>
            <a:endParaRPr lang="en-US" altLang="zh-CN" sz="18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贪心算法是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利用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过去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指导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后续动作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zh-CN" sz="1800" dirty="0" smtClean="0">
                <a:latin typeface="+mn-ea"/>
                <a:ea typeface="+mn-ea"/>
              </a:rPr>
              <a:t>如倾向</a:t>
            </a:r>
            <a:r>
              <a:rPr lang="en-US" altLang="zh-CN" sz="1800" dirty="0" smtClean="0">
                <a:latin typeface="+mn-ea"/>
                <a:ea typeface="+mn-ea"/>
              </a:rPr>
              <a:t>4</a:t>
            </a:r>
            <a:r>
              <a:rPr lang="zh-CN" altLang="zh-CN" sz="1800" dirty="0" smtClean="0">
                <a:latin typeface="+mn-ea"/>
                <a:ea typeface="+mn-ea"/>
              </a:rPr>
              <a:t>号机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</a:p>
          <a:p>
            <a:pPr marL="533400" indent="-1714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>
                <a:latin typeface="+mn-ea"/>
                <a:ea typeface="+mn-ea"/>
              </a:rPr>
              <a:t>往往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不能准确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反映</a:t>
            </a:r>
            <a:r>
              <a:rPr lang="zh-CN" altLang="en-US" sz="1800" u="wavyDbl" dirty="0">
                <a:latin typeface="+mn-ea"/>
                <a:ea typeface="+mn-ea"/>
              </a:rPr>
              <a:t>大量</a:t>
            </a:r>
            <a:r>
              <a:rPr lang="zh-CN" altLang="zh-CN" sz="1800" u="wavyDbl" dirty="0" smtClean="0">
                <a:latin typeface="+mn-ea"/>
                <a:ea typeface="+mn-ea"/>
              </a:rPr>
              <a:t>未探索</a:t>
            </a:r>
            <a:r>
              <a:rPr lang="zh-CN" altLang="zh-CN" sz="1800" u="wavyDbl" dirty="0">
                <a:latin typeface="+mn-ea"/>
                <a:ea typeface="+mn-ea"/>
              </a:rPr>
              <a:t>过的</a:t>
            </a:r>
            <a:r>
              <a:rPr lang="zh-CN" altLang="zh-CN" sz="1800" u="wavyDbl" dirty="0" smtClean="0"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那些尚未被拉动的赌博机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导致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准确估计</a:t>
            </a:r>
            <a:r>
              <a:rPr lang="zh-CN" altLang="zh-CN" sz="1800" dirty="0">
                <a:solidFill>
                  <a:srgbClr val="0000FF"/>
                </a:solidFill>
                <a:latin typeface="+mn-ea"/>
                <a:ea typeface="+mn-ea"/>
              </a:rPr>
              <a:t>其他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编号机</a:t>
            </a:r>
            <a:r>
              <a:rPr lang="zh-CN" altLang="zh-CN" sz="1800" u="wavyDbl" dirty="0" smtClean="0">
                <a:latin typeface="+mn-ea"/>
                <a:ea typeface="+mn-ea"/>
              </a:rPr>
              <a:t>可能</a:t>
            </a:r>
            <a:r>
              <a:rPr lang="zh-CN" altLang="en-US" sz="1800" u="wavyDbl" dirty="0" smtClean="0">
                <a:latin typeface="+mn-ea"/>
                <a:ea typeface="+mn-ea"/>
              </a:rPr>
              <a:t>产生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收益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可能较高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需要</a:t>
            </a:r>
            <a:r>
              <a:rPr lang="zh-CN" altLang="zh-CN" sz="1800" dirty="0">
                <a:latin typeface="+mn-ea"/>
                <a:ea typeface="+mn-ea"/>
              </a:rPr>
              <a:t>在贪心算法中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增加</a:t>
            </a:r>
            <a:r>
              <a:rPr lang="zh-CN" altLang="zh-CN" sz="1800" dirty="0" smtClean="0">
                <a:latin typeface="+mn-ea"/>
                <a:ea typeface="+mn-ea"/>
              </a:rPr>
              <a:t>能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改变</a:t>
            </a:r>
            <a:r>
              <a:rPr lang="zh-CN" altLang="zh-CN" sz="1800" dirty="0">
                <a:latin typeface="+mn-ea"/>
                <a:ea typeface="+mn-ea"/>
              </a:rPr>
              <a:t>其</a:t>
            </a:r>
            <a:r>
              <a:rPr lang="en-US" altLang="zh-CN" sz="1800" dirty="0" smtClean="0">
                <a:latin typeface="+mn-ea"/>
                <a:ea typeface="+mn-ea"/>
              </a:rPr>
              <a:t>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历史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惯性</a:t>
            </a:r>
            <a:r>
              <a:rPr lang="en-US" altLang="zh-CN" sz="1800" dirty="0">
                <a:latin typeface="+mn-ea"/>
                <a:ea typeface="+mn-ea"/>
              </a:rPr>
              <a:t>”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内在动力</a:t>
            </a:r>
            <a:r>
              <a:rPr lang="zh-CN" altLang="zh-CN" sz="1800" dirty="0">
                <a:latin typeface="+mn-ea"/>
                <a:ea typeface="+mn-ea"/>
              </a:rPr>
              <a:t>，以</a:t>
            </a:r>
            <a:r>
              <a:rPr lang="zh-CN" altLang="zh-CN" sz="1800" u="wavyDbl" dirty="0">
                <a:latin typeface="+mn-ea"/>
                <a:ea typeface="+mn-ea"/>
              </a:rPr>
              <a:t>使得贪心算法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能够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顾及到</a:t>
            </a:r>
            <a:r>
              <a:rPr lang="zh-CN" altLang="zh-CN" sz="1800" dirty="0" smtClean="0">
                <a:latin typeface="+mn-ea"/>
                <a:ea typeface="+mn-ea"/>
              </a:rPr>
              <a:t>那些尚未访</a:t>
            </a:r>
            <a:r>
              <a:rPr lang="zh-CN" altLang="en-US" sz="1800" dirty="0" smtClean="0">
                <a:latin typeface="+mn-ea"/>
                <a:ea typeface="+mn-ea"/>
              </a:rPr>
              <a:t>问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或未充分访问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的空间</a:t>
            </a:r>
            <a:r>
              <a:rPr lang="en-US" altLang="zh-CN" sz="1800" dirty="0" smtClean="0">
                <a:latin typeface="+mn-ea"/>
                <a:ea typeface="+mn-ea"/>
              </a:rPr>
              <a:t>【</a:t>
            </a:r>
            <a:r>
              <a:rPr lang="zh-CN" altLang="en-US" sz="1800" dirty="0" smtClean="0">
                <a:latin typeface="+mn-ea"/>
                <a:ea typeface="+mn-ea"/>
              </a:rPr>
              <a:t>未拉动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zh-CN" altLang="en-US" sz="1800" dirty="0" smtClean="0">
                <a:latin typeface="+mn-ea"/>
                <a:ea typeface="+mn-ea"/>
              </a:rPr>
              <a:t>少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的赌博机</a:t>
            </a:r>
            <a:r>
              <a:rPr lang="en-US" altLang="zh-CN" sz="1800" dirty="0" smtClean="0">
                <a:latin typeface="+mn-ea"/>
                <a:ea typeface="+mn-ea"/>
              </a:rPr>
              <a:t>】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zh-CN" altLang="zh-CN" sz="1800" dirty="0"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525" y="147358"/>
            <a:ext cx="2177422" cy="924484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7543800" y="1677424"/>
            <a:ext cx="685800" cy="272415"/>
          </a:xfrm>
          <a:prstGeom prst="wedgeRoundRectCallout">
            <a:avLst>
              <a:gd name="adj1" fmla="val -42166"/>
              <a:gd name="adj2" fmla="val 9606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负反馈</a:t>
            </a:r>
          </a:p>
        </p:txBody>
      </p:sp>
    </p:spTree>
    <p:extLst>
      <p:ext uri="{BB962C8B-B14F-4D97-AF65-F5344CB8AC3E}">
        <p14:creationId xmlns:p14="http://schemas.microsoft.com/office/powerpoint/2010/main" val="419702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 bwMode="auto">
          <a:xfrm>
            <a:off x="591494" y="1542106"/>
            <a:ext cx="8023634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75307" y="243729"/>
                <a:ext cx="318229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zh-CN" sz="1800" dirty="0">
                    <a:latin typeface="+mn-ea"/>
                    <a:ea typeface="+mn-ea"/>
                  </a:rPr>
                  <a:t>蒙特卡洛树搜索</a:t>
                </a:r>
                <a:r>
                  <a:rPr lang="zh-CN" altLang="en-US" sz="1800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𝝐</m:t>
                    </m:r>
                  </m:oMath>
                </a14:m>
                <a:r>
                  <a:rPr lang="en-US" altLang="zh-CN" sz="2000" dirty="0">
                    <a:latin typeface="+mn-ea"/>
                    <a:ea typeface="+mn-ea"/>
                  </a:rPr>
                  <a:t>-</a:t>
                </a:r>
                <a:r>
                  <a:rPr lang="zh-CN" altLang="zh-CN" sz="2000" dirty="0">
                    <a:latin typeface="+mn-ea"/>
                    <a:ea typeface="+mn-ea"/>
                  </a:rPr>
                  <a:t>贪心算法</a:t>
                </a:r>
                <a:endParaRPr lang="zh-CN" altLang="en-US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307" y="243729"/>
                <a:ext cx="3182294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4598" t="-30000" r="-344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1D353F3E-14B8-4125-9A06-D155F9D23E96}"/>
                  </a:ext>
                </a:extLst>
              </p:cNvPr>
              <p:cNvSpPr/>
              <p:nvPr/>
            </p:nvSpPr>
            <p:spPr>
              <a:xfrm>
                <a:off x="417212" y="694853"/>
                <a:ext cx="6821788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种在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利用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之间进行</a:t>
                </a:r>
                <a:r>
                  <a:rPr lang="zh-CN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平衡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搜索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endParaRPr lang="en-US" altLang="zh-CN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71463" indent="-27146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步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当前次</a:t>
                </a:r>
                <a:r>
                  <a:rPr lang="en-US" altLang="zh-CN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贪心算法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如下机制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1D353F3E-14B8-4125-9A06-D155F9D23E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212" y="694853"/>
                <a:ext cx="6821788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518" t="-17544" r="-1696" b="-140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3288" y="1447800"/>
            <a:ext cx="4640046" cy="91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1EF9D4B-5119-4E84-B400-30651B0769B2}"/>
                  </a:ext>
                </a:extLst>
              </p:cNvPr>
              <p:cNvSpPr/>
              <p:nvPr/>
            </p:nvSpPr>
            <p:spPr>
              <a:xfrm>
                <a:off x="726164" y="2421805"/>
                <a:ext cx="7888964" cy="64120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在过去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拉手柄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行动中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，获得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平均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收益分数最高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那个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；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随机选择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下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赌博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历史与未来的平衡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zh-CN" altLang="zh-CN" sz="18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1EF9D4B-5119-4E84-B400-30651B0769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164" y="2421805"/>
                <a:ext cx="7888964" cy="641201"/>
              </a:xfrm>
              <a:prstGeom prst="rect">
                <a:avLst/>
              </a:prstGeom>
              <a:blipFill rotWithShape="0">
                <a:blip r:embed="rId5"/>
                <a:stretch>
                  <a:fillRect l="-1235" t="-11215" r="-1775" b="-1401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圆角矩形标注 22"/>
          <p:cNvSpPr/>
          <p:nvPr/>
        </p:nvSpPr>
        <p:spPr bwMode="auto">
          <a:xfrm>
            <a:off x="1371600" y="731064"/>
            <a:ext cx="2725094" cy="286694"/>
          </a:xfrm>
          <a:prstGeom prst="wedgeRoundRectCallout">
            <a:avLst>
              <a:gd name="adj1" fmla="val -23327"/>
              <a:gd name="adj2" fmla="val 523551"/>
              <a:gd name="adj3" fmla="val 16667"/>
            </a:avLst>
          </a:prstGeom>
          <a:noFill/>
          <a:ln w="158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475306" y="3241452"/>
            <a:ext cx="8251482" cy="2321148"/>
            <a:chOff x="475306" y="3241452"/>
            <a:chExt cx="8251482" cy="232114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306" y="3348584"/>
              <a:ext cx="3621388" cy="203929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39EC9484-F87D-44EF-8ED4-17B2F9805EF7}"/>
                    </a:ext>
                  </a:extLst>
                </p:cNvPr>
                <p:cNvSpPr/>
                <p:nvPr/>
              </p:nvSpPr>
              <p:spPr>
                <a:xfrm>
                  <a:off x="4191000" y="3241452"/>
                  <a:ext cx="4535788" cy="2321148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algn="just">
                    <a:lnSpc>
                      <a:spcPts val="25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𝝐</m:t>
                      </m:r>
                    </m:oMath>
                  </a14:m>
                  <a:r>
                    <a:rPr lang="en-US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贪心算法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对五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个赌博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产生</a:t>
                  </a:r>
                  <a:r>
                    <a:rPr lang="zh-CN" altLang="zh-CN" sz="18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期望分数</a:t>
                  </a:r>
                  <a:r>
                    <a:rPr lang="zh-CN" altLang="en-US" sz="18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的估计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更加准确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且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由于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编号</a:t>
                  </a:r>
                  <a:r>
                    <a:rPr lang="en-US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5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平均收益分数最高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算法</a:t>
                  </a:r>
                  <a:r>
                    <a:rPr lang="zh-CN" altLang="zh-CN" sz="18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倾向选择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𝟓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，与预期相符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algn="just">
                    <a:lnSpc>
                      <a:spcPts val="25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说明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𝝐</m:t>
                      </m:r>
                    </m:oMath>
                  </a14:m>
                  <a:r>
                    <a:rPr lang="en-US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-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贪心算法中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加入</a:t>
                  </a:r>
                  <a:r>
                    <a:rPr lang="zh-CN" altLang="en-US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探索</a:t>
                  </a:r>
                  <a:r>
                    <a:rPr lang="zh-CN" altLang="zh-CN" sz="18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机制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发挥了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作用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若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不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引入探索机制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则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算法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极有可能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继续选择</a:t>
                  </a:r>
                  <a:r>
                    <a:rPr lang="en-US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10000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𝟒</m:t>
                          </m:r>
                        </m:sub>
                      </m:sSub>
                    </m:oMath>
                  </a14:m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:r>
                    <a:rPr lang="zh-CN" altLang="en-US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继续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忽略其他编号的赌博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机</a:t>
                  </a:r>
                  <a:r>
                    <a:rPr lang="en-US" altLang="zh-CN" sz="18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39EC9484-F87D-44EF-8ED4-17B2F9805E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1000" y="3241452"/>
                  <a:ext cx="4535788" cy="232114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083" t="-3133" r="-2949" b="-2872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椭圆 1"/>
            <p:cNvSpPr/>
            <p:nvPr/>
          </p:nvSpPr>
          <p:spPr bwMode="auto">
            <a:xfrm>
              <a:off x="1514856" y="5132832"/>
              <a:ext cx="685800" cy="2286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 bwMode="auto">
          <a:xfrm>
            <a:off x="6985862" y="1357877"/>
            <a:ext cx="1777138" cy="102592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以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较大概率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选择</a:t>
            </a:r>
            <a:r>
              <a:rPr kumimoji="0" lang="zh-CN" altLang="en-US" sz="1400" b="1" i="0" u="wavyDbl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过去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最大收益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均值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的机器</a:t>
            </a:r>
            <a:endParaRPr kumimoji="0" lang="en-US" altLang="zh-CN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92075" marR="0" indent="-92075" algn="l" defTabSz="914400" rtl="0" eaLnBrk="1" fontAlgn="base" latinLnBrk="0" hangingPunct="1">
              <a:lnSpc>
                <a:spcPts val="20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400" dirty="0" smtClean="0">
                <a:latin typeface="+mn-ea"/>
                <a:ea typeface="+mn-ea"/>
              </a:rPr>
              <a:t>以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较小概率</a:t>
            </a:r>
            <a:r>
              <a:rPr lang="zh-CN" altLang="en-US" sz="1400" u="wavyDbl" dirty="0" smtClean="0">
                <a:latin typeface="+mn-ea"/>
                <a:ea typeface="+mn-ea"/>
              </a:rPr>
              <a:t>随机选择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未</a:t>
            </a:r>
            <a:r>
              <a:rPr lang="en-US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少</a:t>
            </a:r>
            <a:r>
              <a:rPr lang="en-US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</a:rPr>
              <a:t>操作</a:t>
            </a:r>
            <a:r>
              <a:rPr lang="zh-CN" altLang="en-US" sz="1400" dirty="0" smtClean="0">
                <a:latin typeface="+mn-ea"/>
                <a:ea typeface="+mn-ea"/>
              </a:rPr>
              <a:t>的机器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33312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4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 bwMode="auto">
          <a:xfrm>
            <a:off x="591494" y="1542106"/>
            <a:ext cx="8023634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0028" y="194248"/>
            <a:ext cx="600697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 smtClean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sz="1800" dirty="0" smtClean="0">
                <a:latin typeface="+mn-ea"/>
                <a:ea typeface="+mn-ea"/>
              </a:rPr>
              <a:t>蒙特卡洛</a:t>
            </a:r>
            <a:r>
              <a:rPr lang="zh-CN" altLang="zh-CN" sz="1800" dirty="0">
                <a:latin typeface="+mn-ea"/>
                <a:ea typeface="+mn-ea"/>
              </a:rPr>
              <a:t>树搜索</a:t>
            </a:r>
            <a:r>
              <a:rPr lang="zh-CN" altLang="en-US" sz="1800" dirty="0">
                <a:latin typeface="+mn-ea"/>
                <a:ea typeface="+mn-ea"/>
              </a:rPr>
              <a:t>：</a:t>
            </a:r>
            <a:r>
              <a:rPr lang="zh-CN" altLang="zh-CN" dirty="0">
                <a:latin typeface="+mn-ea"/>
                <a:ea typeface="+mn-ea"/>
              </a:rPr>
              <a:t>上限</a:t>
            </a:r>
            <a:r>
              <a:rPr lang="zh-CN" altLang="zh-CN" dirty="0" smtClean="0">
                <a:latin typeface="+mn-ea"/>
                <a:ea typeface="+mn-ea"/>
              </a:rPr>
              <a:t>置信区间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FA7DBE61-D76C-427A-A16C-5C75A22A4CCA}"/>
                  </a:ext>
                </a:extLst>
              </p:cNvPr>
              <p:cNvSpPr/>
              <p:nvPr/>
            </p:nvSpPr>
            <p:spPr>
              <a:xfrm>
                <a:off x="420988" y="711109"/>
                <a:ext cx="8305800" cy="241091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6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000000"/>
                    </a:solidFill>
                    <a:ea typeface="楷体_GB2312"/>
                    <a:cs typeface="Times New Roman" panose="02020603050405020304" pitchFamily="18" charset="0"/>
                  </a:rPr>
                  <a:t>尽管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能促使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算法进行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，但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随机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性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选择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动作进行探索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做法可能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并非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最优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直观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：若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执行一个动作</a:t>
                </a:r>
                <a:r>
                  <a:rPr lang="zh-CN" altLang="en-US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少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拉动某一个赌博机得到的收益少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，那算法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这个动作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奖励期望估计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会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不准确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3400" indent="-1714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可能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存在一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能产生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更好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拉动某一个赌博机可能得到更多收益</a:t>
                </a:r>
                <a:r>
                  <a:rPr lang="en-US" altLang="zh-CN" sz="18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，但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由于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其探索次数少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认为其期望奖励小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。因此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需要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对那些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探索次数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少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或几乎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zh-CN" altLang="en-US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赋予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高优先级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7DBE61-D76C-427A-A16C-5C75A22A4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711109"/>
                <a:ext cx="8305800" cy="2410916"/>
              </a:xfrm>
              <a:prstGeom prst="rect">
                <a:avLst/>
              </a:prstGeom>
              <a:blipFill rotWithShape="0">
                <a:blip r:embed="rId2"/>
                <a:stretch>
                  <a:fillRect l="-1247" t="-2785" r="-1761" b="-30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FA7DBE61-D76C-427A-A16C-5C75A22A4CCA}"/>
                  </a:ext>
                </a:extLst>
              </p:cNvPr>
              <p:cNvSpPr/>
              <p:nvPr/>
            </p:nvSpPr>
            <p:spPr>
              <a:xfrm>
                <a:off x="420988" y="3223533"/>
                <a:ext cx="8305800" cy="10002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6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𝝐</m:t>
                    </m:r>
                  </m:oMath>
                </a14:m>
                <a:r>
                  <a:rPr lang="en-US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-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贪心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并未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考虑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动作被探索的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次数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不合理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同时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，简单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地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优先尝试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探索次数少的动作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也未必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合理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因为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通常</a:t>
                </a:r>
                <a:r>
                  <a:rPr lang="zh-CN" altLang="zh-CN" sz="18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只需</a:t>
                </a:r>
                <a:r>
                  <a:rPr lang="zh-CN" altLang="zh-CN" sz="18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要少量的探索次数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，就能够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较好估计</a:t>
                </a:r>
                <a:r>
                  <a:rPr lang="zh-CN" altLang="zh-CN" sz="20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方差较</a:t>
                </a:r>
                <a:r>
                  <a:rPr lang="zh-CN" altLang="zh-CN" sz="20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7DBE61-D76C-427A-A16C-5C75A22A4C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3223533"/>
                <a:ext cx="8305800" cy="1000274"/>
              </a:xfrm>
              <a:prstGeom prst="rect">
                <a:avLst/>
              </a:prstGeom>
              <a:blipFill rotWithShape="0">
                <a:blip r:embed="rId3"/>
                <a:stretch>
                  <a:fillRect l="-1247" t="-6707" r="-1761" b="-10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>
            <a:extLst>
              <a:ext uri="{FF2B5EF4-FFF2-40B4-BE49-F238E27FC236}">
                <a16:creationId xmlns:a16="http://schemas.microsoft.com/office/drawing/2014/main" id="{FA7DBE61-D76C-427A-A16C-5C75A22A4CCA}"/>
              </a:ext>
            </a:extLst>
          </p:cNvPr>
          <p:cNvSpPr/>
          <p:nvPr/>
        </p:nvSpPr>
        <p:spPr>
          <a:xfrm>
            <a:off x="420988" y="4324052"/>
            <a:ext cx="8305800" cy="2000548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ot"/>
          </a:ln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总结以上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考虑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过程中，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应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优先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r>
              <a:rPr lang="zh-CN" altLang="zh-CN" sz="1800" u="wavyDbl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估计值不确定度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高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动作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还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应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注意，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从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已有探索样本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明确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知道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某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个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动作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奖励估计值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极端偏小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那即使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该动作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估计值不确定度很大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算法也</a:t>
            </a:r>
            <a:r>
              <a:rPr lang="zh-CN" altLang="zh-CN" sz="18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没必要</a:t>
            </a:r>
            <a:r>
              <a:rPr lang="zh-CN" altLang="en-US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继续</a:t>
            </a:r>
            <a:r>
              <a:rPr lang="zh-CN" altLang="zh-CN" sz="18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将</a:t>
            </a:r>
            <a:r>
              <a:rPr lang="zh-CN" altLang="zh-CN" sz="1800" u="wavyDbl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其作为优先探索对象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1800" dirty="0" smtClean="0">
              <a:solidFill>
                <a:srgbClr val="00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625475" indent="-263525" algn="just">
              <a:lnSpc>
                <a:spcPts val="26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上限置信区间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UCB1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</a:t>
            </a:r>
            <a:r>
              <a:rPr lang="zh-CN" altLang="zh-CN" sz="18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正是</a:t>
            </a:r>
            <a:r>
              <a:rPr lang="zh-CN" altLang="zh-CN" sz="1800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采用这一</a:t>
            </a:r>
            <a:r>
              <a:rPr lang="zh-CN" altLang="zh-CN" sz="1800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思路</a:t>
            </a:r>
            <a:r>
              <a:rPr lang="zh-CN" altLang="zh-CN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进行</a:t>
            </a:r>
            <a:r>
              <a:rPr lang="zh-CN" altLang="en-US" sz="18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探索</a:t>
            </a:r>
            <a:endParaRPr lang="zh-CN" altLang="zh-CN" sz="1800" dirty="0">
              <a:solidFill>
                <a:srgbClr val="FF0000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18" name="圆角矩形标注 17"/>
          <p:cNvSpPr/>
          <p:nvPr/>
        </p:nvSpPr>
        <p:spPr bwMode="auto">
          <a:xfrm>
            <a:off x="3962400" y="4299585"/>
            <a:ext cx="2819400" cy="272415"/>
          </a:xfrm>
          <a:prstGeom prst="wedgeRoundRectCallout">
            <a:avLst>
              <a:gd name="adj1" fmla="val -22456"/>
              <a:gd name="adj2" fmla="val 92411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被选择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选择次数少的赌博机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9" name="圆角矩形标注 18"/>
          <p:cNvSpPr/>
          <p:nvPr/>
        </p:nvSpPr>
        <p:spPr bwMode="auto">
          <a:xfrm>
            <a:off x="2684356" y="4299585"/>
            <a:ext cx="860832" cy="272415"/>
          </a:xfrm>
          <a:prstGeom prst="wedgeRoundRectCallout">
            <a:avLst>
              <a:gd name="adj1" fmla="val -21917"/>
              <a:gd name="adj2" fmla="val 222023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已拉动过</a:t>
            </a:r>
          </a:p>
        </p:txBody>
      </p:sp>
    </p:spTree>
    <p:extLst>
      <p:ext uri="{BB962C8B-B14F-4D97-AF65-F5344CB8AC3E}">
        <p14:creationId xmlns:p14="http://schemas.microsoft.com/office/powerpoint/2010/main" val="2223023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8641" y="1185288"/>
            <a:ext cx="31513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zh-CN" sz="2000" dirty="0" smtClean="0">
                <a:latin typeface="+mn-ea"/>
                <a:ea typeface="+mn-ea"/>
              </a:rPr>
              <a:t>上限</a:t>
            </a:r>
            <a:r>
              <a:rPr lang="zh-CN" altLang="zh-CN" sz="2000" dirty="0">
                <a:latin typeface="+mn-ea"/>
                <a:ea typeface="+mn-ea"/>
              </a:rPr>
              <a:t>置信区间算法</a:t>
            </a:r>
            <a:r>
              <a:rPr lang="zh-CN" altLang="en-US" sz="2000" dirty="0">
                <a:latin typeface="+mn-ea"/>
                <a:ea typeface="+mn-ea"/>
              </a:rPr>
              <a:t>策略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266E50-D92E-406A-8759-6F04F5B627A9}"/>
              </a:ext>
            </a:extLst>
          </p:cNvPr>
          <p:cNvSpPr/>
          <p:nvPr/>
        </p:nvSpPr>
        <p:spPr>
          <a:xfrm>
            <a:off x="3499105" y="1870025"/>
            <a:ext cx="5105400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2000" dirty="0" smtClean="0">
                <a:latin typeface="+mn-ea"/>
                <a:ea typeface="+mn-ea"/>
              </a:rPr>
              <a:t>算法策略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为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1800" u="wavyDbl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zh-CN" sz="1800" u="wavyDbl" dirty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期望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zh-CN" sz="2000" u="wavyDbl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zh-CN" sz="2000" u="wavyDbl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zh-CN" sz="2000" u="wavyDbl" dirty="0">
                <a:solidFill>
                  <a:srgbClr val="FF0000"/>
                </a:solidFill>
                <a:latin typeface="+mn-ea"/>
                <a:ea typeface="+mn-ea"/>
              </a:rPr>
              <a:t>估计范围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</a:rPr>
              <a:t>优先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范围上限较高的</a:t>
            </a:r>
            <a:r>
              <a:rPr lang="zh-CN" altLang="zh-CN" sz="1800" dirty="0">
                <a:latin typeface="+mn-ea"/>
                <a:ea typeface="+mn-ea"/>
              </a:rPr>
              <a:t>动作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800" dirty="0" smtClean="0">
                <a:latin typeface="+mn-ea"/>
                <a:ea typeface="+mn-ea"/>
              </a:rPr>
              <a:t>如图</a:t>
            </a:r>
            <a:r>
              <a:rPr lang="zh-CN" altLang="en-US" sz="1800" dirty="0" smtClean="0">
                <a:latin typeface="+mn-ea"/>
                <a:ea typeface="+mn-ea"/>
              </a:rPr>
              <a:t>：“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奖励期望取值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 smtClean="0">
                <a:latin typeface="+mn-ea"/>
                <a:ea typeface="+mn-ea"/>
              </a:rPr>
              <a:t>不确定度</a:t>
            </a:r>
            <a:r>
              <a:rPr lang="en-US" altLang="zh-CN" sz="1800" u="wavyDbl" dirty="0" smtClean="0">
                <a:latin typeface="+mn-ea"/>
                <a:ea typeface="+mn-ea"/>
              </a:rPr>
              <a:t>(</a:t>
            </a:r>
            <a:r>
              <a:rPr lang="zh-CN" altLang="zh-CN" sz="1800" u="wavyDbl" dirty="0" smtClean="0">
                <a:latin typeface="+mn-ea"/>
                <a:ea typeface="+mn-ea"/>
              </a:rPr>
              <a:t>估计</a:t>
            </a:r>
            <a:r>
              <a:rPr lang="zh-CN" altLang="en-US" sz="1800" u="wavyDbl" dirty="0" smtClean="0">
                <a:latin typeface="+mn-ea"/>
                <a:ea typeface="+mn-ea"/>
              </a:rPr>
              <a:t>区间</a:t>
            </a:r>
            <a:r>
              <a:rPr lang="en-US" altLang="zh-CN" sz="1800" u="wavyDbl" dirty="0" smtClean="0">
                <a:latin typeface="+mn-ea"/>
                <a:ea typeface="+mn-ea"/>
              </a:rPr>
              <a:t>\</a:t>
            </a:r>
            <a:r>
              <a:rPr lang="zh-CN" altLang="en-US" sz="1800" u="wavyDbl" dirty="0" smtClean="0">
                <a:latin typeface="+mn-ea"/>
                <a:ea typeface="+mn-ea"/>
              </a:rPr>
              <a:t>范围</a:t>
            </a:r>
            <a:r>
              <a:rPr lang="en-US" altLang="zh-CN" sz="1800" u="wavyDbl" dirty="0" smtClean="0">
                <a:latin typeface="+mn-ea"/>
                <a:ea typeface="+mn-ea"/>
              </a:rPr>
              <a:t>)</a:t>
            </a:r>
            <a:r>
              <a:rPr lang="zh-CN" altLang="zh-CN" sz="1800" u="wavyDbl" dirty="0" smtClean="0">
                <a:latin typeface="+mn-ea"/>
                <a:ea typeface="+mn-ea"/>
              </a:rPr>
              <a:t>虽然</a:t>
            </a:r>
            <a:r>
              <a:rPr lang="zh-CN" altLang="zh-CN" sz="1800" u="wavyDbl" dirty="0">
                <a:latin typeface="+mn-ea"/>
                <a:ea typeface="+mn-ea"/>
              </a:rPr>
              <a:t>最大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由于</a:t>
            </a:r>
            <a:r>
              <a:rPr lang="zh-CN" altLang="zh-CN" sz="1800" dirty="0" smtClean="0">
                <a:latin typeface="+mn-ea"/>
                <a:ea typeface="+mn-ea"/>
              </a:rPr>
              <a:t>其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均值太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收益少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因而</a:t>
            </a:r>
            <a:r>
              <a:rPr lang="zh-CN" altLang="zh-CN" sz="1800" dirty="0" smtClean="0">
                <a:latin typeface="+mn-ea"/>
                <a:ea typeface="+mn-ea"/>
              </a:rPr>
              <a:t>算法</a:t>
            </a:r>
            <a:r>
              <a:rPr lang="zh-CN" altLang="en-US" sz="1800" dirty="0" smtClean="0">
                <a:latin typeface="+mn-ea"/>
                <a:ea typeface="+mn-ea"/>
              </a:rPr>
              <a:t>并</a:t>
            </a:r>
            <a:r>
              <a:rPr lang="zh-CN" altLang="zh-CN" sz="1800" dirty="0" smtClean="0">
                <a:latin typeface="+mn-ea"/>
                <a:ea typeface="+mn-ea"/>
              </a:rPr>
              <a:t>不</a:t>
            </a:r>
            <a:r>
              <a:rPr lang="zh-CN" altLang="zh-CN" sz="1800" dirty="0">
                <a:latin typeface="+mn-ea"/>
                <a:ea typeface="+mn-ea"/>
              </a:rPr>
              <a:t>优先考虑探索动作</a:t>
            </a:r>
            <a:r>
              <a:rPr lang="en-US" altLang="zh-CN" sz="1800" dirty="0">
                <a:latin typeface="+mn-ea"/>
                <a:ea typeface="+mn-ea"/>
              </a:rPr>
              <a:t>1</a:t>
            </a:r>
            <a:r>
              <a:rPr lang="zh-CN" altLang="zh-CN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latin typeface="+mn-ea"/>
                <a:ea typeface="+mn-ea"/>
              </a:rPr>
              <a:t>虽然“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en-US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zh-CN" sz="18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期望均值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相同</a:t>
            </a:r>
            <a:r>
              <a:rPr lang="zh-CN" altLang="zh-CN" sz="1800" dirty="0">
                <a:latin typeface="+mn-ea"/>
                <a:ea typeface="+mn-ea"/>
              </a:rPr>
              <a:t>，</a:t>
            </a:r>
            <a:r>
              <a:rPr lang="zh-CN" altLang="zh-CN" sz="1800" dirty="0" smtClean="0">
                <a:latin typeface="+mn-ea"/>
                <a:ea typeface="+mn-ea"/>
              </a:rPr>
              <a:t>但</a:t>
            </a:r>
            <a:r>
              <a:rPr lang="zh-CN" altLang="en-US" sz="1800" dirty="0" smtClean="0">
                <a:latin typeface="+mn-ea"/>
                <a:ea typeface="+mn-ea"/>
              </a:rPr>
              <a:t>因为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zh-CN" sz="1800" dirty="0">
                <a:latin typeface="+mn-ea"/>
                <a:ea typeface="+mn-ea"/>
              </a:rPr>
              <a:t>的</a:t>
            </a:r>
            <a:r>
              <a:rPr lang="zh-CN" altLang="zh-CN" sz="1800" u="wavyDbl" dirty="0">
                <a:latin typeface="+mn-ea"/>
                <a:ea typeface="+mn-ea"/>
              </a:rPr>
              <a:t>奖励期望取值的</a:t>
            </a:r>
            <a:r>
              <a:rPr lang="zh-CN" altLang="zh-CN" sz="1800" u="wavyDbl" dirty="0" smtClean="0">
                <a:latin typeface="+mn-ea"/>
                <a:ea typeface="+mn-ea"/>
              </a:rPr>
              <a:t>不确定度</a:t>
            </a:r>
            <a:r>
              <a:rPr lang="en-US" altLang="zh-CN" sz="1800" u="wavyDbl" dirty="0" smtClean="0">
                <a:latin typeface="+mn-ea"/>
                <a:ea typeface="+mn-ea"/>
              </a:rPr>
              <a:t>(</a:t>
            </a:r>
            <a:r>
              <a:rPr lang="zh-CN" altLang="zh-CN" sz="1800" u="wavyDbl" dirty="0" smtClean="0">
                <a:latin typeface="+mn-ea"/>
                <a:ea typeface="+mn-ea"/>
              </a:rPr>
              <a:t>估计</a:t>
            </a:r>
            <a:r>
              <a:rPr lang="zh-CN" altLang="en-US" sz="1800" u="wavyDbl" dirty="0">
                <a:latin typeface="+mn-ea"/>
                <a:ea typeface="+mn-ea"/>
              </a:rPr>
              <a:t>区间</a:t>
            </a:r>
            <a:r>
              <a:rPr lang="en-US" altLang="zh-CN" sz="1800" u="wavyDbl" dirty="0" smtClean="0">
                <a:latin typeface="+mn-ea"/>
                <a:ea typeface="+mn-ea"/>
              </a:rPr>
              <a:t>)</a:t>
            </a:r>
            <a:r>
              <a:rPr lang="zh-CN" altLang="zh-CN" sz="1800" u="wavyDbl" dirty="0" smtClean="0">
                <a:latin typeface="+mn-ea"/>
                <a:ea typeface="+mn-ea"/>
              </a:rPr>
              <a:t>更</a:t>
            </a:r>
            <a:r>
              <a:rPr lang="zh-CN" altLang="zh-CN" sz="1800" u="wavyDbl" dirty="0">
                <a:latin typeface="+mn-ea"/>
                <a:ea typeface="+mn-ea"/>
              </a:rPr>
              <a:t>大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且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置信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区间的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上限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更大</a:t>
            </a:r>
            <a:r>
              <a:rPr lang="zh-CN" altLang="zh-CN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因此</a:t>
            </a:r>
            <a:r>
              <a:rPr lang="zh-CN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en-US" altLang="zh-CN" sz="1800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zh-CN" sz="1800" dirty="0" smtClean="0">
                <a:latin typeface="+mn-ea"/>
                <a:ea typeface="+mn-ea"/>
              </a:rPr>
              <a:t>被算法</a:t>
            </a:r>
            <a:r>
              <a:rPr lang="zh-CN" altLang="zh-CN" sz="1800" dirty="0">
                <a:latin typeface="+mn-ea"/>
                <a:ea typeface="+mn-ea"/>
              </a:rPr>
              <a:t>优先考虑。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3" y="2057400"/>
            <a:ext cx="2651438" cy="2057400"/>
          </a:xfrm>
          <a:prstGeom prst="rect">
            <a:avLst/>
          </a:prstGeom>
        </p:spPr>
      </p:pic>
      <p:sp>
        <p:nvSpPr>
          <p:cNvPr id="8" name="圆角矩形标注 7"/>
          <p:cNvSpPr/>
          <p:nvPr/>
        </p:nvSpPr>
        <p:spPr bwMode="auto">
          <a:xfrm>
            <a:off x="5715000" y="675820"/>
            <a:ext cx="2848438" cy="817245"/>
          </a:xfrm>
          <a:prstGeom prst="wedgeRoundRectCallout">
            <a:avLst>
              <a:gd name="adj1" fmla="val -54073"/>
              <a:gd name="adj2" fmla="val 9683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算法如何计算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奖励期望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“置信区间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估计范围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”，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尤其是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奖励期望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“置信上界”？</a:t>
            </a:r>
          </a:p>
        </p:txBody>
      </p:sp>
    </p:spTree>
    <p:extLst>
      <p:ext uri="{BB962C8B-B14F-4D97-AF65-F5344CB8AC3E}">
        <p14:creationId xmlns:p14="http://schemas.microsoft.com/office/powerpoint/2010/main" val="2224206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5"/>
          <p:cNvSpPr>
            <a:spLocks noChangeArrowheads="1"/>
          </p:cNvSpPr>
          <p:nvPr/>
        </p:nvSpPr>
        <p:spPr bwMode="auto">
          <a:xfrm>
            <a:off x="685800" y="990600"/>
            <a:ext cx="3657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2</a:t>
            </a:r>
            <a:r>
              <a:rPr lang="zh-CN" altLang="en-US" dirty="0" smtClean="0">
                <a:solidFill>
                  <a:schemeClr val="tx2"/>
                </a:solidFill>
              </a:rPr>
              <a:t>、一般</a:t>
            </a:r>
            <a:r>
              <a:rPr lang="zh-CN" altLang="en-US" dirty="0">
                <a:solidFill>
                  <a:schemeClr val="tx2"/>
                </a:solidFill>
              </a:rPr>
              <a:t>搜索过程</a:t>
            </a:r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PDL</a:t>
            </a:r>
            <a:r>
              <a:rPr lang="zh-CN" altLang="en-US" dirty="0" smtClean="0">
                <a:solidFill>
                  <a:schemeClr val="tx2"/>
                </a:solidFill>
              </a:rPr>
              <a:t>描述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37891" name="组合 2"/>
          <p:cNvGrpSpPr>
            <a:grpSpLocks/>
          </p:cNvGrpSpPr>
          <p:nvPr/>
        </p:nvGrpSpPr>
        <p:grpSpPr bwMode="auto">
          <a:xfrm>
            <a:off x="685800" y="1905000"/>
            <a:ext cx="8153400" cy="3556000"/>
            <a:chOff x="685800" y="1905000"/>
            <a:chExt cx="8153400" cy="3556716"/>
          </a:xfrm>
        </p:grpSpPr>
        <p:sp>
          <p:nvSpPr>
            <p:cNvPr id="5" name="矩形 4"/>
            <p:cNvSpPr/>
            <p:nvPr/>
          </p:nvSpPr>
          <p:spPr bwMode="auto">
            <a:xfrm>
              <a:off x="708025" y="1905000"/>
              <a:ext cx="16002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OPEN:=S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0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708025" y="2438507"/>
              <a:ext cx="6073775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LOOP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IF(OPEN)=(  ) THEN EXIT(FAIL)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708025" y="2983130"/>
              <a:ext cx="813117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n:=FIRST(OPEN)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REMOVE(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n,OPEN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</a:t>
              </a:r>
              <a:r>
                <a:rPr lang="en-US" altLang="zh-CN" dirty="0" err="1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n,CLOSED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708025" y="3505522"/>
              <a:ext cx="5486400" cy="369962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GOAL(n) THEN EXIT(SUCCESS)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685800" y="4558247"/>
              <a:ext cx="67278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EXPAND(n)→M(m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ADD(m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,OPEN)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m</a:t>
              </a:r>
              <a:r>
                <a:rPr lang="en-US" altLang="zh-CN" baseline="-10000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</a:t>
              </a: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↑→n</a:t>
              </a:r>
              <a:r>
                <a:rPr lang="zh-CN" altLang="en-US" dirty="0">
                  <a:solidFill>
                    <a:schemeClr val="tx1"/>
                  </a:solidFill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；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85800" y="5091755"/>
              <a:ext cx="1622425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GO LOOP</a:t>
              </a:r>
              <a:endParaRPr lang="zh-CN" altLang="en-US" baseline="-10000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698500" y="4050145"/>
              <a:ext cx="5486400" cy="369961"/>
            </a:xfrm>
            <a:prstGeom prst="rect">
              <a:avLst/>
            </a:prstGeom>
            <a:noFill/>
            <a:ln>
              <a:noFill/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r>
                <a:rPr lang="en-US" altLang="zh-CN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  <a:cs typeface="Times New Roman" panose="02020603050405020304" pitchFamily="18" charset="0"/>
                </a:rPr>
                <a:t>IF EXPAND(n)=(  )  GO LOOP</a:t>
              </a:r>
              <a:endPara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42453" y="1484012"/>
            <a:ext cx="8077200" cy="24622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zh-CN" altLang="en-US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426265" y="762000"/>
                <a:ext cx="8300523" cy="96295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已经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拉动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手柄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𝑻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次</a:t>
                </a:r>
                <a:r>
                  <a:rPr lang="en-US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相应</a:t>
                </a:r>
                <a:r>
                  <a:rPr lang="zh-CN" altLang="zh-CN" sz="1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执行</a:t>
                </a:r>
                <a:r>
                  <a:rPr lang="zh-CN" altLang="zh-CN" sz="18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动作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获得</a:t>
                </a:r>
                <a:r>
                  <a:rPr lang="zh-CN" altLang="zh-CN" sz="1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收益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分数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均值</a:t>
                </a:r>
                <a:r>
                  <a:rPr lang="zh-CN" altLang="zh-CN" sz="18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zh-CN" sz="18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65" y="762000"/>
                <a:ext cx="8300523" cy="962956"/>
              </a:xfrm>
              <a:prstGeom prst="rect">
                <a:avLst/>
              </a:prstGeom>
              <a:blipFill rotWithShape="0">
                <a:blip r:embed="rId2"/>
                <a:stretch>
                  <a:fillRect l="-1248" r="-1615"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直接连接符 2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70029" y="255759"/>
            <a:ext cx="56961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</a:rPr>
              <a:t>假设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420988" y="3997111"/>
                <a:ext cx="8305800" cy="149682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不等式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含义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个动作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奖励期望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之和的概率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不超过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1800" b="1" i="1" kern="100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只需找到一个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不等式</a:t>
                </a:r>
                <a:r>
                  <a:rPr lang="zh-CN" altLang="zh-CN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右</a:t>
                </a:r>
                <a:r>
                  <a:rPr lang="zh-CN" altLang="en-US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项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足够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，即可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认为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的一个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上界</a:t>
                </a:r>
                <a:r>
                  <a:rPr lang="zh-CN" altLang="zh-CN" sz="1800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988" y="3997111"/>
                <a:ext cx="8305800" cy="1496820"/>
              </a:xfrm>
              <a:prstGeom prst="rect">
                <a:avLst/>
              </a:prstGeom>
              <a:blipFill rotWithShape="0">
                <a:blip r:embed="rId4"/>
                <a:stretch>
                  <a:fillRect l="-1247" r="-1761" b="-32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 bwMode="auto">
          <a:xfrm>
            <a:off x="3666744" y="4075176"/>
            <a:ext cx="3514344" cy="3810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圆角矩形标注 8"/>
          <p:cNvSpPr/>
          <p:nvPr/>
        </p:nvSpPr>
        <p:spPr bwMode="auto">
          <a:xfrm>
            <a:off x="7596852" y="3690644"/>
            <a:ext cx="1129936" cy="306467"/>
          </a:xfrm>
          <a:prstGeom prst="wedgeRoundRectCallout">
            <a:avLst>
              <a:gd name="adj1" fmla="val -174056"/>
              <a:gd name="adj2" fmla="val -11215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对</a:t>
            </a:r>
            <a:r>
              <a:rPr kumimoji="0" lang="en-US" altLang="zh-CN" sz="1800" b="1" i="1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的约束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420988" y="1929708"/>
            <a:ext cx="8300523" cy="1637975"/>
            <a:chOff x="420988" y="1929708"/>
            <a:chExt cx="8300523" cy="16379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43200" y="3089948"/>
              <a:ext cx="4073873" cy="47773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AD08DCC-1B27-4EBB-A959-FE0ED0C19283}"/>
                    </a:ext>
                  </a:extLst>
                </p:cNvPr>
                <p:cNvSpPr/>
                <p:nvPr/>
              </p:nvSpPr>
              <p:spPr>
                <a:xfrm>
                  <a:off x="420988" y="1929708"/>
                  <a:ext cx="8300523" cy="81349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这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次动作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可看作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</m:oMath>
                  </a14:m>
                  <a:r>
                    <a:rPr lang="zh-CN" altLang="zh-CN" sz="1800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个取值范围在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[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]</m:t>
                      </m:r>
                    </m:oMath>
                  </a14:m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18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独立同分布随机变量的样本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，根据</a:t>
                  </a:r>
                  <a:r>
                    <a:rPr lang="zh-CN" altLang="zh-CN" sz="1800" u="wavyDbl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霍夫丁</a:t>
                  </a:r>
                  <a:r>
                    <a:rPr lang="zh-CN" altLang="zh-CN" sz="1800" u="wavyDbl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不等式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en-US" altLang="zh-CN" sz="1400" dirty="0" err="1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Hoeffding’s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inequality</a:t>
                  </a:r>
                  <a:r>
                    <a:rPr lang="en-US" altLang="zh-CN" sz="14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sz="18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有如下</a:t>
                  </a:r>
                  <a:r>
                    <a:rPr lang="zh-CN" altLang="zh-CN" sz="1800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公式：</a:t>
                  </a:r>
                  <a:endParaRPr lang="zh-CN" altLang="zh-CN" sz="1800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5AD08DCC-1B27-4EBB-A959-FE0ED0C1928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988" y="1929708"/>
                  <a:ext cx="8300523" cy="81349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248" r="-1689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2" name="圆角矩形标注 11"/>
          <p:cNvSpPr/>
          <p:nvPr/>
        </p:nvSpPr>
        <p:spPr bwMode="auto">
          <a:xfrm>
            <a:off x="6324599" y="2416488"/>
            <a:ext cx="2396911" cy="476726"/>
          </a:xfrm>
          <a:prstGeom prst="wedgeRoundRectCallout">
            <a:avLst>
              <a:gd name="adj1" fmla="val -75122"/>
              <a:gd name="adj2" fmla="val 73478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提供一个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上限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随机变量的和，与其期望值偏差的概率上限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170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  <p:bldP spid="9" grpId="0" animBg="1"/>
      <p:bldP spid="12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5AD08DCC-1B27-4EBB-A959-FE0ED0C19283}"/>
                  </a:ext>
                </a:extLst>
              </p:cNvPr>
              <p:cNvSpPr/>
              <p:nvPr/>
            </p:nvSpPr>
            <p:spPr>
              <a:xfrm>
                <a:off x="609600" y="1752600"/>
                <a:ext cx="8001000" cy="34238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可找到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随时间增长</a:t>
                </a:r>
                <a:r>
                  <a:rPr lang="zh-CN" altLang="en-US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快速趋近于</a:t>
                </a:r>
                <a:r>
                  <a:rPr lang="en-US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的函数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𝒆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  <m:sSup>
                          <m:sSupPr>
                            <m:ctrlPr>
                              <a:rPr lang="zh-CN" altLang="zh-CN" sz="1800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altLang="zh-CN" sz="1800" b="1" i="1" kern="100">
                                <a:solidFill>
                                  <a:srgbClr val="0000FF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</m:sup>
                    </m:sSup>
                    <m:r>
                      <a:rPr lang="en-US" altLang="zh-CN" sz="1800" b="1" i="1" kern="10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800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𝜹</m:t>
                    </m:r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zh-CN" sz="1800" kern="100" dirty="0" smtClean="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当然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，要选择一个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随着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取值增大而收敛到</a:t>
                </a:r>
                <a:r>
                  <a:rPr lang="en-US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的函数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未必一定</a:t>
                </a:r>
                <a:r>
                  <a:rPr lang="zh-CN" altLang="en-US" sz="1800" kern="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要选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e>
                      <m:sup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𝟒</m:t>
                        </m:r>
                      </m:sup>
                    </m:sSup>
                  </m:oMath>
                </a14:m>
                <a:r>
                  <a:rPr lang="zh-CN" altLang="zh-CN" sz="1800" kern="100" dirty="0" smtClean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kern="100" dirty="0" smtClean="0">
                    <a:solidFill>
                      <a:srgbClr val="00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但</a:t>
                </a: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如果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换成</a:t>
                </a:r>
                <a:r>
                  <a:rPr lang="zh-CN" altLang="zh-CN" sz="1800" u="wavyDbl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1800" b="1" i="1" u="wavyDbl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800" u="wavyDbl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的其它幂函数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将会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和当前</a:t>
                </a:r>
                <a14:m>
                  <m:oMath xmlns:m="http://schemas.openxmlformats.org/officeDocument/2006/math">
                    <m:r>
                      <a:rPr lang="en-US" altLang="zh-CN" sz="1800" b="1" i="1" u="sng" ker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𝜹</m:t>
                    </m:r>
                  </m:oMath>
                </a14:m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800" u="wavyDbl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相差一个常数</a:t>
                </a:r>
                <a:r>
                  <a:rPr lang="zh-CN" altLang="zh-CN" sz="1800" u="wavyDbl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系数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kern="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因此</a:t>
                </a:r>
                <a:r>
                  <a:rPr lang="zh-CN" altLang="en-US" sz="1800" kern="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奖励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期望的上界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也可以写成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1800" b="1" i="1" kern="10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𝑪</m:t>
                    </m:r>
                    <m:rad>
                      <m:radPr>
                        <m:degHide m:val="on"/>
                        <m:ctrlPr>
                          <a:rPr lang="zh-CN" altLang="zh-CN" sz="1800" i="1" kern="1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800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b="1" i="1" kern="100">
                                <a:solidFill>
                                  <a:srgbClr val="FF0000"/>
                                </a:solidFill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</m:e>
                            </m:func>
                          </m:num>
                          <m:den>
                            <m:sSub>
                              <m:sSubPr>
                                <m:ctrlPr>
                                  <a:rPr lang="zh-CN" altLang="zh-CN" sz="1800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𝒕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kern="10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r>
                  <a:rPr lang="zh-CN" altLang="zh-CN" sz="1800" kern="10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𝑪</m:t>
                    </m:r>
                  </m:oMath>
                </a14:m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是一个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预先指定的超参数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可以理解为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用来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调节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探索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u="wavyDbl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利用</a:t>
                </a:r>
                <a:r>
                  <a:rPr lang="zh-CN" altLang="zh-CN" sz="1800" kern="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两者权重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kern="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因子</a:t>
                </a:r>
                <a:r>
                  <a:rPr lang="zh-CN" altLang="zh-CN" sz="1800" kern="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800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AD08DCC-1B27-4EBB-A959-FE0ED0C192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1752600"/>
                <a:ext cx="8001000" cy="3423822"/>
              </a:xfrm>
              <a:prstGeom prst="rect">
                <a:avLst/>
              </a:prstGeom>
              <a:blipFill rotWithShape="0">
                <a:blip r:embed="rId2"/>
                <a:stretch>
                  <a:fillRect l="-1295" r="-1752" b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0" y="838200"/>
            <a:ext cx="4073873" cy="47773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4087368" y="2380488"/>
            <a:ext cx="1828800" cy="685800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6551897" y="2380488"/>
            <a:ext cx="2057400" cy="544830"/>
          </a:xfrm>
          <a:prstGeom prst="wedgeRoundRectCallout">
            <a:avLst>
              <a:gd name="adj1" fmla="val -68230"/>
              <a:gd name="adj2" fmla="val 17046"/>
              <a:gd name="adj3" fmla="val 16667"/>
            </a:avLst>
          </a:prstGeom>
          <a:noFill/>
          <a:ln w="9525" cap="flat" cmpd="sng" algn="ctr">
            <a:solidFill>
              <a:srgbClr val="FF0000"/>
            </a:solidFill>
            <a:prstDash val="sysDot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楷体_GB2312" pitchFamily="49" charset="-122"/>
                <a:ea typeface="楷体_GB2312" pitchFamily="49" charset="-122"/>
              </a:rPr>
              <a:t>随机变量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与其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期望值</a:t>
            </a: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偏离概率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上限</a:t>
            </a:r>
          </a:p>
        </p:txBody>
      </p:sp>
    </p:spTree>
    <p:extLst>
      <p:ext uri="{BB962C8B-B14F-4D97-AF65-F5344CB8AC3E}">
        <p14:creationId xmlns:p14="http://schemas.microsoft.com/office/powerpoint/2010/main" val="22509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8B35A028-BD5E-46E7-B29A-F323B3EC6151}"/>
              </a:ext>
            </a:extLst>
          </p:cNvPr>
          <p:cNvSpPr/>
          <p:nvPr/>
        </p:nvSpPr>
        <p:spPr>
          <a:xfrm>
            <a:off x="667328" y="1149924"/>
            <a:ext cx="3505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算法的策略</a:t>
            </a:r>
            <a:r>
              <a:rPr lang="zh-CN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描述为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533400"/>
            <a:ext cx="2635305" cy="30903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91493" y="1783535"/>
            <a:ext cx="8036273" cy="1482532"/>
            <a:chOff x="591493" y="1783535"/>
            <a:chExt cx="8036273" cy="14825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B35A028-BD5E-46E7-B29A-F323B3EC6151}"/>
                    </a:ext>
                  </a:extLst>
                </p:cNvPr>
                <p:cNvSpPr/>
                <p:nvPr/>
              </p:nvSpPr>
              <p:spPr>
                <a:xfrm>
                  <a:off x="591493" y="1783535"/>
                  <a:ext cx="8036273" cy="64318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indent="-268288"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在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𝒕</m:t>
                      </m:r>
                    </m:oMath>
                  </a14:m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次</a:t>
                  </a:r>
                  <a:r>
                    <a:rPr lang="zh-CN" altLang="en-US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拉动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时</a:t>
                  </a:r>
                  <a:r>
                    <a:rPr lang="en-US" altLang="zh-CN" sz="20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,</a:t>
                  </a:r>
                  <a:r>
                    <a:rPr lang="zh-CN" altLang="zh-CN" sz="2000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选择</a:t>
                  </a:r>
                  <a:r>
                    <a:rPr lang="zh-CN" altLang="zh-CN" sz="2000" u="wavyDbl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使不等式</a:t>
                  </a:r>
                  <a:r>
                    <a:rPr lang="zh-CN" altLang="zh-CN" sz="2000" u="wavyDbl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右侧足够小</a:t>
                  </a:r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动作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，其中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𝒍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由</a:t>
                  </a: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如下</a:t>
                  </a:r>
                  <a:r>
                    <a:rPr lang="zh-CN" altLang="en-US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公式</a:t>
                  </a:r>
                  <a:r>
                    <a:rPr lang="zh-CN" altLang="zh-CN" sz="2000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计算</a:t>
                  </a:r>
                  <a:r>
                    <a:rPr lang="zh-CN" altLang="zh-CN" sz="2000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得到：</a:t>
                  </a: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8B35A028-BD5E-46E7-B29A-F323B3EC615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93" y="1783535"/>
                  <a:ext cx="8036273" cy="64318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442" t="-15238" r="-379" b="-228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2200" y="2426724"/>
              <a:ext cx="3812210" cy="839343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591493" y="3367822"/>
            <a:ext cx="8054380" cy="1973308"/>
            <a:chOff x="591493" y="3367822"/>
            <a:chExt cx="8054380" cy="19733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808B19C1-3007-4076-A537-B67B3B1C3119}"/>
                    </a:ext>
                  </a:extLst>
                </p:cNvPr>
                <p:cNvSpPr/>
                <p:nvPr/>
              </p:nvSpPr>
              <p:spPr>
                <a:xfrm>
                  <a:off x="591493" y="3367822"/>
                  <a:ext cx="8054380" cy="113319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dirty="0" smtClean="0">
                      <a:latin typeface="+mn-ea"/>
                      <a:ea typeface="+mn-ea"/>
                    </a:rPr>
                    <a:t>有关</a:t>
                  </a:r>
                  <a:r>
                    <a:rPr lang="zh-CN" altLang="zh-CN" sz="2000" dirty="0" smtClean="0">
                      <a:latin typeface="+mn-ea"/>
                      <a:ea typeface="+mn-ea"/>
                    </a:rPr>
                    <a:t>文献证明：</a:t>
                  </a:r>
                  <a:endParaRPr lang="en-US" altLang="zh-CN" sz="2000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      </a:t>
                  </a:r>
                  <a:r>
                    <a:rPr lang="en-US" altLang="zh-CN" sz="20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UCB1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算法在经过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𝑻</m:t>
                      </m:r>
                    </m:oMath>
                  </a14:m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次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测试后，</a:t>
                  </a:r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悔值函数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期望上界</a:t>
                  </a:r>
                  <a:r>
                    <a:rPr lang="zh-CN" altLang="zh-CN" sz="2000" dirty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𝑶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f>
                        <m:f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𝑲</m:t>
                          </m:r>
                          <m:func>
                            <m:funcPr>
                              <m:ctrlPr>
                                <a:rPr lang="zh-CN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funcPr>
                            <m:fNam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𝐥𝐧</m:t>
                              </m:r>
                            </m:fName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𝑻</m:t>
                              </m:r>
                            </m:e>
                          </m:func>
                        </m:num>
                        <m:den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𝚫</m:t>
                          </m:r>
                        </m:den>
                      </m:f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08B19C1-3007-4076-A537-B67B3B1C3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1493" y="3367822"/>
                  <a:ext cx="8054380" cy="113319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438" b="-215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808B19C1-3007-4076-A537-B67B3B1C3119}"/>
                    </a:ext>
                  </a:extLst>
                </p:cNvPr>
                <p:cNvSpPr/>
                <p:nvPr/>
              </p:nvSpPr>
              <p:spPr>
                <a:xfrm>
                  <a:off x="1465906" y="4672934"/>
                  <a:ext cx="2971800" cy="66819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zh-CN" sz="2000" dirty="0" smtClean="0">
                      <a:latin typeface="+mn-ea"/>
                      <a:ea typeface="+mn-ea"/>
                    </a:rPr>
                    <a:t>其中</a:t>
                  </a:r>
                  <a:r>
                    <a:rPr lang="zh-CN" altLang="en-US" sz="20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𝚫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func>
                        <m:funcPr>
                          <m:ctrlPr>
                            <a:rPr lang="zh-CN" altLang="zh-CN" sz="20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limLow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𝐦𝐢𝐧</m:t>
                              </m:r>
                            </m:e>
                            <m:lim>
                              <m:eqArr>
                                <m:eqArrPr>
                                  <m:ctrlPr>
                                    <a:rPr lang="zh-CN" altLang="zh-CN" sz="2000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𝒊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=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𝟏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,⋯,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𝑲</m:t>
                                  </m:r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;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altLang="zh-CN" sz="2000" b="1" i="1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&lt;</m:t>
                                  </m:r>
                                  <m:sSup>
                                    <m:sSupPr>
                                      <m:ctrlPr>
                                        <a:rPr lang="zh-CN" altLang="zh-CN" sz="2000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𝝁</m:t>
                                      </m:r>
                                    </m:e>
                                    <m:sup>
                                      <m:r>
                                        <a:rPr lang="en-US" altLang="zh-CN" sz="2000" b="1" i="1">
                                          <a:latin typeface="Cambria Math" panose="02040503050406030204" pitchFamily="18" charset="0"/>
                                          <a:ea typeface="+mn-ea"/>
                                        </a:rPr>
                                        <m:t>∗</m:t>
                                      </m:r>
                                    </m:sup>
                                  </m:sSup>
                                </m:e>
                              </m:eqAr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p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𝝁</m:t>
                              </m:r>
                            </m:e>
                            <m:sup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</m:e>
                      </m:func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808B19C1-3007-4076-A537-B67B3B1C31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5906" y="4672934"/>
                  <a:ext cx="2971800" cy="66819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123" t="-12844" b="-100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1800" y="376998"/>
            <a:ext cx="1587602" cy="62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0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15294" y="1542106"/>
            <a:ext cx="8131518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79082" y="203300"/>
            <a:ext cx="228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zh-CN" dirty="0">
                <a:latin typeface="+mn-ea"/>
                <a:ea typeface="+mn-ea"/>
              </a:rPr>
              <a:t>蒙特卡洛树搜索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5747" y="720792"/>
            <a:ext cx="8534400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无论是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一般搜索问题</a:t>
            </a:r>
            <a:r>
              <a:rPr lang="zh-CN" altLang="zh-CN" sz="1600" dirty="0">
                <a:latin typeface="+mn-ea"/>
                <a:ea typeface="+mn-ea"/>
              </a:rPr>
              <a:t>，还是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对抗搜索问题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当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特别复杂</a:t>
            </a:r>
            <a:r>
              <a:rPr lang="zh-CN" altLang="zh-CN" sz="1600" dirty="0">
                <a:latin typeface="+mn-ea"/>
                <a:ea typeface="+mn-ea"/>
              </a:rPr>
              <a:t>时，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搜索树</a:t>
            </a:r>
            <a:r>
              <a:rPr lang="zh-CN" altLang="zh-CN" sz="1600" dirty="0">
                <a:latin typeface="+mn-ea"/>
                <a:ea typeface="+mn-ea"/>
              </a:rPr>
              <a:t>可能会变得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十分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庞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1600" dirty="0">
                <a:latin typeface="+mn-ea"/>
                <a:ea typeface="+mn-ea"/>
              </a:rPr>
              <a:t>，以至于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搜索算法很难在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短时间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内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整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棵搜索树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301784" y="1495643"/>
            <a:ext cx="8613615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为解决</a:t>
            </a:r>
            <a:r>
              <a:rPr lang="zh-CN" altLang="en-US" sz="1600" dirty="0" smtClean="0">
                <a:latin typeface="+mn-ea"/>
                <a:ea typeface="+mn-ea"/>
              </a:rPr>
              <a:t>此</a:t>
            </a:r>
            <a:r>
              <a:rPr lang="zh-CN" altLang="zh-CN" sz="1600" dirty="0" smtClean="0">
                <a:latin typeface="+mn-ea"/>
                <a:ea typeface="+mn-ea"/>
              </a:rPr>
              <a:t>问题，</a:t>
            </a:r>
            <a:r>
              <a:rPr lang="zh-CN" altLang="en-US" sz="1600" dirty="0" smtClean="0">
                <a:latin typeface="+mn-ea"/>
                <a:ea typeface="+mn-ea"/>
              </a:rPr>
              <a:t>前述</a:t>
            </a:r>
            <a:r>
              <a:rPr lang="zh-CN" altLang="zh-CN" sz="1600" dirty="0" smtClean="0">
                <a:latin typeface="+mn-ea"/>
                <a:ea typeface="+mn-ea"/>
              </a:rPr>
              <a:t>章节分别</a:t>
            </a:r>
            <a:r>
              <a:rPr lang="zh-CN" altLang="en-US" sz="1600" dirty="0" smtClean="0">
                <a:latin typeface="+mn-ea"/>
                <a:ea typeface="+mn-ea"/>
              </a:rPr>
              <a:t>介绍</a:t>
            </a:r>
            <a:r>
              <a:rPr lang="zh-CN" altLang="zh-CN" sz="1600" dirty="0" smtClean="0">
                <a:latin typeface="+mn-ea"/>
                <a:ea typeface="+mn-ea"/>
              </a:rPr>
              <a:t>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如何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利用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启发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zh-CN" sz="1600" u="wavyDbl" dirty="0" smtClean="0">
                <a:latin typeface="+mn-ea"/>
                <a:ea typeface="+mn-ea"/>
              </a:rPr>
              <a:t>找到</a:t>
            </a:r>
            <a:r>
              <a:rPr lang="zh-CN" altLang="zh-CN" sz="1600" u="wavyDbl" dirty="0">
                <a:latin typeface="+mn-ea"/>
                <a:ea typeface="+mn-ea"/>
              </a:rPr>
              <a:t>高效</a:t>
            </a:r>
            <a:r>
              <a:rPr lang="zh-CN" altLang="zh-CN" sz="1600" u="wavyDbl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顺序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减少不必要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数量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alpha-beta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剪枝算法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5747" y="2305695"/>
            <a:ext cx="7857653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不难发现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搜索算法进行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zh-CN" sz="1600" dirty="0">
                <a:latin typeface="+mn-ea"/>
                <a:ea typeface="+mn-ea"/>
              </a:rPr>
              <a:t>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提高搜索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效率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基本是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解决</a:t>
            </a:r>
            <a:r>
              <a:rPr lang="zh-CN" altLang="zh-CN" sz="1600" dirty="0" smtClean="0">
                <a:latin typeface="+mn-ea"/>
                <a:ea typeface="+mn-ea"/>
              </a:rPr>
              <a:t>如下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两个问题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25475" indent="-26352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优先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 smtClean="0">
                <a:latin typeface="+mn-ea"/>
                <a:ea typeface="+mn-ea"/>
              </a:rPr>
              <a:t>哪些</a:t>
            </a:r>
            <a:r>
              <a:rPr lang="zh-CN" altLang="en-US" sz="1600" dirty="0" smtClean="0">
                <a:latin typeface="+mn-ea"/>
                <a:ea typeface="+mn-ea"/>
              </a:rPr>
              <a:t>节点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放弃扩展</a:t>
            </a:r>
            <a:r>
              <a:rPr lang="zh-CN" altLang="zh-CN" sz="1600" dirty="0" smtClean="0">
                <a:latin typeface="+mn-ea"/>
                <a:ea typeface="+mn-ea"/>
              </a:rPr>
              <a:t>哪些</a:t>
            </a:r>
            <a:r>
              <a:rPr lang="zh-CN" altLang="en-US" sz="1600" dirty="0" smtClean="0"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概括为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如何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高效地扩展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搜索树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4238" y="3097237"/>
            <a:ext cx="8697362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若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目标稍微降低</a:t>
            </a:r>
            <a:r>
              <a:rPr lang="zh-CN" altLang="zh-CN" sz="1600" dirty="0">
                <a:latin typeface="+mn-ea"/>
                <a:ea typeface="+mn-ea"/>
              </a:rPr>
              <a:t>，改为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求解一个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近似最优解</a:t>
            </a:r>
            <a:r>
              <a:rPr lang="zh-CN" altLang="zh-CN" sz="1600" dirty="0">
                <a:latin typeface="+mn-ea"/>
                <a:ea typeface="+mn-ea"/>
              </a:rPr>
              <a:t>，则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上述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1600" dirty="0" smtClean="0">
                <a:latin typeface="+mn-ea"/>
                <a:ea typeface="+mn-ea"/>
              </a:rPr>
              <a:t>即为</a:t>
            </a:r>
            <a:r>
              <a:rPr lang="zh-CN" altLang="zh-CN" sz="1600" dirty="0" smtClean="0">
                <a:latin typeface="+mn-ea"/>
                <a:ea typeface="+mn-ea"/>
              </a:rPr>
              <a:t>如下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点开始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每一步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en-US" sz="1600" dirty="0">
                <a:latin typeface="+mn-ea"/>
                <a:ea typeface="+mn-ea"/>
              </a:rPr>
              <a:t>均</a:t>
            </a:r>
            <a:r>
              <a:rPr lang="zh-CN" altLang="zh-CN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非</a:t>
            </a:r>
            <a:r>
              <a:rPr lang="zh-CN" altLang="zh-CN" sz="1600" dirty="0">
                <a:latin typeface="+mn-ea"/>
                <a:ea typeface="+mn-ea"/>
              </a:rPr>
              <a:t>叶子</a:t>
            </a:r>
            <a:r>
              <a:rPr lang="zh-CN" altLang="zh-CN" sz="1600" dirty="0" smtClean="0">
                <a:latin typeface="+mn-ea"/>
                <a:ea typeface="+mn-ea"/>
              </a:rPr>
              <a:t>结点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叶子结点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个子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可用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执行该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动作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获取的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600" u="wavyDbl" dirty="0" smtClean="0">
                <a:latin typeface="+mn-ea"/>
                <a:ea typeface="+mn-ea"/>
              </a:rPr>
              <a:t>判断</a:t>
            </a:r>
            <a:r>
              <a:rPr lang="zh-CN" altLang="zh-CN" sz="1600" u="wavyDbl" dirty="0">
                <a:latin typeface="+mn-ea"/>
                <a:ea typeface="+mn-ea"/>
              </a:rPr>
              <a:t>该</a:t>
            </a:r>
            <a:r>
              <a:rPr lang="zh-CN" altLang="zh-CN" sz="1600" u="wavyDbl" dirty="0" smtClean="0">
                <a:latin typeface="+mn-ea"/>
                <a:ea typeface="+mn-ea"/>
              </a:rPr>
              <a:t>动作</a:t>
            </a:r>
            <a:r>
              <a:rPr lang="zh-CN" altLang="en-US" sz="1600" u="wavyDbl" dirty="0" smtClean="0"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latin typeface="+mn-ea"/>
                <a:ea typeface="+mn-ea"/>
              </a:rPr>
              <a:t>优劣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奖励</a:t>
            </a:r>
            <a:r>
              <a:rPr lang="zh-CN" altLang="zh-CN" sz="1600" dirty="0" smtClean="0">
                <a:latin typeface="+mn-ea"/>
                <a:ea typeface="+mn-ea"/>
              </a:rPr>
              <a:t>可根据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出发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目标路径的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游戏终局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来</a:t>
            </a:r>
            <a:r>
              <a:rPr lang="zh-CN" altLang="zh-CN" sz="1600" dirty="0">
                <a:latin typeface="+mn-ea"/>
                <a:ea typeface="+mn-ea"/>
              </a:rPr>
              <a:t>定义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en-US" altLang="zh-CN" sz="1600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1600" dirty="0" smtClean="0">
                <a:latin typeface="+mn-ea"/>
                <a:ea typeface="+mn-ea"/>
              </a:rPr>
              <a:t>值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算法会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优先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获得奖励较高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endParaRPr lang="zh-CN" altLang="zh-CN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8B3977-12FE-4268-8C18-32D5BAA374EA}"/>
              </a:ext>
            </a:extLst>
          </p:cNvPr>
          <p:cNvSpPr/>
          <p:nvPr/>
        </p:nvSpPr>
        <p:spPr>
          <a:xfrm>
            <a:off x="294238" y="4753942"/>
            <a:ext cx="8432550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u="wavyDbl" dirty="0" smtClean="0">
                <a:latin typeface="+mn-ea"/>
                <a:ea typeface="+mn-ea"/>
              </a:rPr>
              <a:t>事先</a:t>
            </a:r>
            <a:r>
              <a:rPr lang="zh-CN" altLang="en-US" sz="1600" u="wavyDbl" dirty="0" smtClean="0">
                <a:latin typeface="+mn-ea"/>
                <a:ea typeface="+mn-ea"/>
              </a:rPr>
              <a:t>并</a:t>
            </a:r>
            <a:r>
              <a:rPr lang="zh-CN" altLang="zh-CN" sz="1600" u="wavyDbl" dirty="0" smtClean="0">
                <a:latin typeface="+mn-ea"/>
                <a:ea typeface="+mn-ea"/>
              </a:rPr>
              <a:t>不知道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每个结点</a:t>
            </a:r>
            <a:r>
              <a:rPr lang="zh-CN" altLang="zh-CN" sz="1600" dirty="0">
                <a:latin typeface="+mn-ea"/>
                <a:ea typeface="+mn-ea"/>
              </a:rPr>
              <a:t>将会得到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怎样的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分布</a:t>
            </a:r>
            <a:r>
              <a:rPr lang="zh-CN" altLang="zh-CN" sz="1600" dirty="0">
                <a:latin typeface="+mn-ea"/>
                <a:ea typeface="+mn-ea"/>
              </a:rPr>
              <a:t>，只能通过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采样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 smtClean="0">
                <a:latin typeface="+mn-ea"/>
                <a:ea typeface="+mn-ea"/>
              </a:rPr>
              <a:t>得到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计算奖励的样本</a:t>
            </a:r>
            <a:r>
              <a:rPr lang="zh-CN" altLang="zh-CN" sz="1600" dirty="0">
                <a:latin typeface="+mn-ea"/>
                <a:ea typeface="+mn-ea"/>
              </a:rPr>
              <a:t>。由于这个算法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利用蒙特卡洛法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通过采样</a:t>
            </a:r>
            <a:r>
              <a:rPr lang="zh-CN" altLang="zh-CN" sz="1600" dirty="0">
                <a:latin typeface="+mn-ea"/>
                <a:ea typeface="+mn-ea"/>
              </a:rPr>
              <a:t>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每个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的价值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因此称为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蒙特卡洛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树搜索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zh-CN" sz="1600" dirty="0" smtClean="0">
                <a:latin typeface="+mn-ea"/>
                <a:ea typeface="+mn-ea"/>
              </a:rPr>
              <a:t>（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MCTS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Monte-Carlo 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Tree Search</a:t>
            </a:r>
            <a:r>
              <a:rPr lang="zh-CN" altLang="zh-CN" sz="1600" dirty="0" smtClean="0">
                <a:latin typeface="+mn-ea"/>
                <a:ea typeface="+mn-ea"/>
              </a:rPr>
              <a:t>）。</a:t>
            </a:r>
            <a:endParaRPr lang="zh-CN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3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2400"/>
            <a:ext cx="4419600" cy="382775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419600" y="304800"/>
            <a:ext cx="4343400" cy="147476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selection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：算法</a:t>
            </a:r>
            <a:r>
              <a:rPr lang="zh-CN" altLang="zh-CN" sz="1600" dirty="0">
                <a:latin typeface="+mn-ea"/>
                <a:ea typeface="+mn-ea"/>
              </a:rPr>
              <a:t>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搜索树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开始，</a:t>
            </a:r>
            <a:r>
              <a:rPr lang="zh-CN" altLang="zh-CN" sz="1600" u="wavyDbl" dirty="0">
                <a:latin typeface="+mn-ea"/>
                <a:ea typeface="+mn-ea"/>
              </a:rPr>
              <a:t>向下递归选择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，直至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到达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尚未被完全扩展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a)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>
                <a:latin typeface="+mn-ea"/>
                <a:ea typeface="+mn-ea"/>
              </a:rPr>
              <a:t>这个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向下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递归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选择过程</a:t>
            </a:r>
            <a:r>
              <a:rPr lang="zh-CN" altLang="zh-CN" sz="1600" u="wavyDbl" dirty="0" smtClean="0">
                <a:latin typeface="+mn-ea"/>
                <a:ea typeface="+mn-ea"/>
              </a:rPr>
              <a:t>由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1600" u="wavyDbl" dirty="0" smtClean="0">
                <a:latin typeface="+mn-ea"/>
                <a:ea typeface="+mn-ea"/>
              </a:rPr>
              <a:t>算法实现</a:t>
            </a:r>
            <a:r>
              <a:rPr lang="zh-CN" altLang="zh-CN" sz="1600" dirty="0" smtClean="0">
                <a:latin typeface="+mn-ea"/>
                <a:ea typeface="+mn-ea"/>
              </a:rPr>
              <a:t>，选择</a:t>
            </a:r>
            <a:r>
              <a:rPr lang="zh-CN" altLang="zh-CN" sz="1600" dirty="0">
                <a:latin typeface="+mn-ea"/>
                <a:ea typeface="+mn-ea"/>
              </a:rPr>
              <a:t>过程中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记录每个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 smtClean="0">
                <a:latin typeface="+mn-ea"/>
                <a:ea typeface="+mn-ea"/>
              </a:rPr>
              <a:t>和得到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奖励均值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732698" y="1892849"/>
            <a:ext cx="4030301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expansion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latin typeface="+mn-ea"/>
                <a:ea typeface="+mn-ea"/>
              </a:rPr>
              <a:t>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L</a:t>
            </a:r>
            <a:r>
              <a:rPr lang="zh-CN" altLang="zh-CN" sz="1600" dirty="0" smtClean="0">
                <a:latin typeface="+mn-ea"/>
                <a:ea typeface="+mn-ea"/>
              </a:rPr>
              <a:t>不是</a:t>
            </a:r>
            <a:r>
              <a:rPr lang="zh-CN" altLang="zh-CN" sz="1600" dirty="0">
                <a:latin typeface="+mn-ea"/>
                <a:ea typeface="+mn-ea"/>
              </a:rPr>
              <a:t>一个</a:t>
            </a:r>
            <a:r>
              <a:rPr lang="zh-CN" altLang="zh-CN" sz="1600" dirty="0" smtClean="0"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</a:t>
            </a:r>
            <a:r>
              <a:rPr lang="zh-CN" altLang="zh-CN" sz="1600" dirty="0">
                <a:latin typeface="+mn-ea"/>
                <a:ea typeface="+mn-ea"/>
              </a:rPr>
              <a:t>对抗搜索的</a:t>
            </a:r>
            <a:r>
              <a:rPr lang="zh-CN" altLang="zh-CN" sz="1600" dirty="0" smtClean="0">
                <a:latin typeface="+mn-ea"/>
                <a:ea typeface="+mn-ea"/>
              </a:rPr>
              <a:t>终局</a:t>
            </a:r>
            <a:r>
              <a:rPr lang="zh-CN" altLang="en-US" sz="1600" dirty="0" smtClean="0"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latin typeface="+mn-ea"/>
                <a:ea typeface="+mn-ea"/>
              </a:rPr>
              <a:t>则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个未被扩展过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后继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b)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732697" y="2971800"/>
            <a:ext cx="4030301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模拟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simulation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：从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zh-CN" sz="1600" dirty="0">
                <a:latin typeface="+mn-ea"/>
                <a:ea typeface="+mn-ea"/>
              </a:rPr>
              <a:t>出发，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模拟扩展搜索树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直</a:t>
            </a:r>
            <a:r>
              <a:rPr lang="zh-CN" altLang="en-US" sz="1600" dirty="0" smtClean="0">
                <a:latin typeface="+mn-ea"/>
                <a:ea typeface="+mn-ea"/>
              </a:rPr>
              <a:t>至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找到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一个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c)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模拟过程使用的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策略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zh-CN" sz="1600" u="wavyDbl" dirty="0" smtClean="0">
                <a:latin typeface="+mn-ea"/>
                <a:ea typeface="+mn-ea"/>
              </a:rPr>
              <a:t>采用</a:t>
            </a:r>
            <a:r>
              <a:rPr lang="en-US" altLang="zh-CN" sz="1600" u="wavyDbl" dirty="0">
                <a:latin typeface="+mn-ea"/>
                <a:ea typeface="+mn-ea"/>
              </a:rPr>
              <a:t>UCB1</a:t>
            </a:r>
            <a:r>
              <a:rPr lang="zh-CN" altLang="zh-CN" sz="1600" u="wavyDbl" dirty="0">
                <a:latin typeface="+mn-ea"/>
                <a:ea typeface="+mn-ea"/>
              </a:rPr>
              <a:t>算法实现的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过程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不同</a:t>
            </a:r>
            <a:r>
              <a:rPr lang="zh-CN" altLang="en-US" sz="1600" dirty="0" smtClean="0">
                <a:latin typeface="+mn-ea"/>
                <a:ea typeface="+mn-ea"/>
              </a:rPr>
              <a:t>。模拟过程</a:t>
            </a:r>
            <a:r>
              <a:rPr lang="zh-CN" altLang="zh-CN" sz="1600" dirty="0" smtClean="0">
                <a:latin typeface="+mn-ea"/>
                <a:ea typeface="+mn-ea"/>
              </a:rPr>
              <a:t>通常使用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比较简单的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策略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如随机策略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9ADDEF9-6C57-4E2B-AFE7-3E00145B303D}"/>
              </a:ext>
            </a:extLst>
          </p:cNvPr>
          <p:cNvSpPr/>
          <p:nvPr/>
        </p:nvSpPr>
        <p:spPr>
          <a:xfrm>
            <a:off x="457200" y="4637990"/>
            <a:ext cx="8229600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反向传播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 Propagation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>
                <a:latin typeface="+mn-ea"/>
                <a:ea typeface="+mn-ea"/>
              </a:rPr>
              <a:t>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模拟所得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终</a:t>
            </a:r>
            <a:r>
              <a:rPr lang="zh-CN" altLang="en-US" sz="1600" dirty="0" smtClean="0">
                <a:latin typeface="+mn-ea"/>
                <a:ea typeface="+mn-ea"/>
              </a:rPr>
              <a:t>叶节</a:t>
            </a:r>
            <a:r>
              <a:rPr lang="zh-CN" altLang="zh-CN" sz="1600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latin typeface="+mn-ea"/>
                <a:ea typeface="+mn-ea"/>
              </a:rPr>
              <a:t>代价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zh-CN" sz="1600" dirty="0" smtClean="0">
                <a:latin typeface="+mn-ea"/>
                <a:ea typeface="+mn-ea"/>
              </a:rPr>
              <a:t>游戏</a:t>
            </a:r>
            <a:r>
              <a:rPr lang="zh-CN" altLang="zh-CN" sz="1600" dirty="0"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回溯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模拟路径中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以上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含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奖励均值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被访问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d)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24256" y="219456"/>
            <a:ext cx="2295144" cy="2848356"/>
            <a:chOff x="524256" y="219456"/>
            <a:chExt cx="2295144" cy="2848356"/>
          </a:xfrm>
        </p:grpSpPr>
        <p:sp>
          <p:nvSpPr>
            <p:cNvPr id="2" name="矩形 1"/>
            <p:cNvSpPr/>
            <p:nvPr/>
          </p:nvSpPr>
          <p:spPr bwMode="auto">
            <a:xfrm>
              <a:off x="1295400" y="219456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249424" y="323088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524256" y="2839212"/>
              <a:ext cx="304800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2337816" y="1973047"/>
              <a:ext cx="481584" cy="228600"/>
            </a:xfrm>
            <a:prstGeom prst="rect">
              <a:avLst/>
            </a:prstGeom>
            <a:noFill/>
            <a:ln w="22225"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cxnSp>
        <p:nvCxnSpPr>
          <p:cNvPr id="5" name="直接连接符 4"/>
          <p:cNvCxnSpPr/>
          <p:nvPr/>
        </p:nvCxnSpPr>
        <p:spPr bwMode="auto">
          <a:xfrm>
            <a:off x="4102768" y="3937800"/>
            <a:ext cx="533400" cy="0"/>
          </a:xfrm>
          <a:prstGeom prst="line">
            <a:avLst/>
          </a:prstGeom>
          <a:ln w="44450"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432816" y="1776299"/>
            <a:ext cx="2919984" cy="1028849"/>
            <a:chOff x="432816" y="1776299"/>
            <a:chExt cx="2919984" cy="1028849"/>
          </a:xfrm>
        </p:grpSpPr>
        <p:sp>
          <p:nvSpPr>
            <p:cNvPr id="4" name="矩形 3"/>
            <p:cNvSpPr/>
            <p:nvPr/>
          </p:nvSpPr>
          <p:spPr bwMode="auto">
            <a:xfrm>
              <a:off x="432816" y="2620482"/>
              <a:ext cx="304800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模拟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2318004" y="1776299"/>
              <a:ext cx="1034796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反向传播</a:t>
              </a:r>
              <a:r>
                <a:rPr kumimoji="0" lang="en-US" altLang="zh-CN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\</a:t>
              </a:r>
              <a:r>
                <a:rPr kumimoji="0" lang="zh-CN" altLang="en-US" sz="12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倒推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146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21208" y="1493520"/>
            <a:ext cx="8089392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564" y="262128"/>
            <a:ext cx="21332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2000" dirty="0">
                <a:ea typeface="宋体" panose="02010600030101010101" pitchFamily="2" charset="-122"/>
                <a:cs typeface="Times New Roman" panose="02020603050405020304" pitchFamily="18" charset="0"/>
              </a:rPr>
              <a:t>一般化的</a:t>
            </a:r>
            <a:r>
              <a:rPr lang="zh-CN" altLang="zh-CN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ea typeface="宋体" panose="02010600030101010101" pitchFamily="2" charset="-122"/>
                <a:cs typeface="Times New Roman" panose="02020603050405020304" pitchFamily="18" charset="0"/>
              </a:rPr>
              <a:t>步骤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179832" y="762000"/>
            <a:ext cx="8763000" cy="5386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endParaRPr lang="en-US" altLang="zh-CN" sz="1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5113" indent="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开始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递归选择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的一个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还未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无限大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endParaRPr lang="en-US" altLang="zh-CN" sz="1800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7675" indent="-18256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节点下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所有子节点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已被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en-US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，且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这些子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均非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终止节点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其中一个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值最大的子节点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画出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其子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初始化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访问次数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设为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)】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当前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节点下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还有子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1600" u="wavyDbl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zh-CN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</a:t>
            </a:r>
            <a:r>
              <a:rPr lang="en-US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未扩展出</a:t>
            </a:r>
            <a:r>
              <a:rPr lang="en-US" altLang="zh-CN" sz="1600" u="wavyDbl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就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不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扩展。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en-US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模拟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仿真</a:t>
            </a:r>
            <a:r>
              <a:rPr lang="en-US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步已选择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开始，进行一次</a:t>
            </a:r>
            <a:r>
              <a:rPr lang="zh-CN" altLang="zh-CN" sz="1600" u="wavyDbl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对局模拟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分出胜负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达到步数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限制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此时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这个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子子子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终局节点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2200"/>
              </a:lnSpc>
              <a:spcAft>
                <a:spcPts val="0"/>
              </a:spcAft>
            </a:pPr>
            <a:r>
              <a:rPr lang="zh-CN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反向传播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800" kern="100" dirty="0">
                <a:latin typeface="+mn-ea"/>
                <a:ea typeface="+mn-ea"/>
                <a:cs typeface="Times New Roman" panose="02020603050405020304" pitchFamily="18" charset="0"/>
              </a:rPr>
              <a:t>倒推</a:t>
            </a:r>
            <a:r>
              <a:rPr lang="en-US" altLang="zh-CN" sz="18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步得到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终局节点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奖励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分数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该终局节点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根节点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路径的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反向传播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倒推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，并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依次倒推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回溯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倒推路径</a:t>
            </a:r>
            <a:r>
              <a:rPr lang="en-US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各个节点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分数、访问次数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447675" indent="-182563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原来的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</a:t>
            </a:r>
            <a:r>
              <a:rPr lang="en-US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</a:t>
            </a:r>
            <a:r>
              <a:rPr lang="zh-CN" altLang="en-US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终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局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的分数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取决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对弈哪一方</a:t>
            </a:r>
            <a:r>
              <a:rPr lang="en-US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，同时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sz="1600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路径</a:t>
            </a:r>
            <a:r>
              <a:rPr lang="zh-CN" altLang="zh-CN" sz="1600" u="wavyDbl" kern="100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1600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所有</a:t>
            </a:r>
            <a:r>
              <a:rPr lang="zh-CN" altLang="zh-CN" sz="1600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en-US" sz="1600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访问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次数“</a:t>
            </a:r>
            <a:r>
              <a:rPr lang="en-US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+1</a:t>
            </a:r>
            <a:r>
              <a:rPr lang="zh-CN" altLang="zh-CN" sz="1600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1600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>
              <a:lnSpc>
                <a:spcPts val="2200"/>
              </a:lnSpc>
              <a:spcAft>
                <a:spcPts val="0"/>
              </a:spcAft>
            </a:pPr>
            <a:r>
              <a:rPr lang="zh-CN" altLang="zh-CN" sz="1800" dirty="0" smtClean="0">
                <a:latin typeface="+mn-ea"/>
                <a:ea typeface="+mn-ea"/>
                <a:cs typeface="Times New Roman" panose="02020603050405020304" pitchFamily="18" charset="0"/>
              </a:rPr>
              <a:t>⑸</a:t>
            </a:r>
            <a:r>
              <a:rPr lang="zh-CN" altLang="en-US" sz="18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最后</a:t>
            </a:r>
            <a:endParaRPr lang="en-US" altLang="zh-CN" sz="18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7675" indent="-182563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直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分出胜负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或到达步数上限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后，选择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搜索树的第一级子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节点的子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UCB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值最大的节点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下一步走棋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落子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扩展</a:t>
            </a:r>
            <a:r>
              <a:rPr lang="en-US" altLang="zh-CN" sz="16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743200" y="2209800"/>
            <a:ext cx="2133600" cy="914400"/>
          </a:xfrm>
          <a:prstGeom prst="line">
            <a:avLst/>
          </a:prstGeom>
          <a:ln>
            <a:prstDash val="sysDash"/>
            <a:headEnd type="triangle"/>
            <a:tailEnd type="triangle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531608" y="2908756"/>
                <a:ext cx="990600" cy="215444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400" dirty="0" smtClean="0">
                    <a:solidFill>
                      <a:srgbClr val="FF0000"/>
                    </a:solidFill>
                  </a:rPr>
                  <a:t>深度界限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608" y="2908756"/>
                <a:ext cx="990600" cy="215444"/>
              </a:xfrm>
              <a:prstGeom prst="rect">
                <a:avLst/>
              </a:prstGeom>
              <a:blipFill rotWithShape="0">
                <a:blip r:embed="rId2"/>
                <a:stretch>
                  <a:fillRect l="-10366" t="-23684" b="-39474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6324600" y="4885944"/>
            <a:ext cx="914400" cy="21544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7584" y="5791200"/>
            <a:ext cx="1347216" cy="21544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          MIN</a:t>
            </a:r>
            <a:endParaRPr lang="zh-CN" altLang="en-US" sz="1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734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6554188-11EB-453E-BB5B-A530FD2D36E2}"/>
                  </a:ext>
                </a:extLst>
              </p:cNvPr>
              <p:cNvSpPr/>
              <p:nvPr/>
            </p:nvSpPr>
            <p:spPr>
              <a:xfrm>
                <a:off x="331959" y="4084861"/>
                <a:ext cx="8583440" cy="17825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u="wavyDbl" dirty="0" smtClean="0">
                    <a:latin typeface="+mn-ea"/>
                    <a:ea typeface="+mn-ea"/>
                  </a:rPr>
                  <a:t>图</a:t>
                </a:r>
                <a:r>
                  <a:rPr lang="en-US" altLang="zh-CN" sz="1600" u="wavyDbl" dirty="0" smtClean="0">
                    <a:latin typeface="+mn-ea"/>
                    <a:ea typeface="+mn-ea"/>
                  </a:rPr>
                  <a:t>(a)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搜索树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已有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，此时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收益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总收益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负数</a:t>
                </a:r>
                <a:r>
                  <a:rPr lang="en-US" altLang="zh-CN" sz="1600" dirty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这</a:t>
                </a:r>
                <a:r>
                  <a:rPr lang="zh-CN" altLang="zh-CN" sz="1600" dirty="0">
                    <a:latin typeface="+mn-ea"/>
                    <a:ea typeface="+mn-ea"/>
                  </a:rPr>
                  <a:t>是用蒙特卡洛树搜索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求解对抗搜索</a:t>
                </a:r>
                <a:r>
                  <a:rPr lang="zh-CN" altLang="zh-CN" sz="1600" dirty="0">
                    <a:latin typeface="+mn-ea"/>
                    <a:ea typeface="+mn-ea"/>
                  </a:rPr>
                  <a:t>问题时的特殊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措施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其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原因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反向传播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步骤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说明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3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此时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分别计算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第二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UCB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625475" indent="-263525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左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𝟏𝟎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den>
                    </m:f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𝟏𝟖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 ；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右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𝟓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den>
                    </m:f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ad>
                      <m:radPr>
                        <m:deg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  <m:func>
                              <m:funcPr>
                                <m:ctrlPr>
                                  <a:rPr lang="zh-CN" altLang="zh-CN" sz="1600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funcPr>
                              <m:fNam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𝐥𝐧</m:t>
                                </m:r>
                              </m:fName>
                              <m:e>
                                <m:r>
                                  <a:rPr lang="en-US" altLang="zh-CN" sz="16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e>
                            </m:func>
                          </m:num>
                          <m:den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den>
                        </m:f>
                      </m:e>
                    </m:ra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𝟔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𝟏𝟖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625475" indent="-26352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算法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zh-CN" sz="1600" dirty="0">
                    <a:latin typeface="+mn-ea"/>
                    <a:ea typeface="+mn-ea"/>
                  </a:rPr>
                  <a:t>第二层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左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边节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1600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由于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节点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尚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有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未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扩展的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子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节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因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步骤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停止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F6554188-11EB-453E-BB5B-A530FD2D36E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959" y="4084861"/>
                <a:ext cx="8583440" cy="1782539"/>
              </a:xfrm>
              <a:prstGeom prst="rect">
                <a:avLst/>
              </a:prstGeom>
              <a:blipFill rotWithShape="0">
                <a:blip r:embed="rId2"/>
                <a:stretch>
                  <a:fillRect l="-1065" t="-2730" r="-1491" b="-4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31958" y="3077542"/>
            <a:ext cx="8583441" cy="88485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dirty="0" smtClean="0">
                <a:solidFill>
                  <a:srgbClr val="FF0000"/>
                </a:solidFill>
                <a:latin typeface="+mn-ea"/>
              </a:rPr>
              <a:t>上限置信区间树搜索</a:t>
            </a:r>
            <a:r>
              <a:rPr lang="zh-CN" altLang="en-US" sz="1600" dirty="0" smtClean="0">
                <a:latin typeface="+mn-ea"/>
              </a:rPr>
              <a:t>算法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UCT</a:t>
            </a:r>
            <a:r>
              <a:rPr lang="en-US" altLang="zh-CN" sz="16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以</a:t>
            </a:r>
            <a:r>
              <a:rPr lang="en-US" altLang="zh-CN" sz="16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Minimax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算法为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基础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800" dirty="0">
                <a:solidFill>
                  <a:srgbClr val="FF0000"/>
                </a:solidFill>
                <a:latin typeface="+mn-ea"/>
                <a:ea typeface="+mn-ea"/>
              </a:rPr>
              <a:t>蒙特卡洛</a:t>
            </a:r>
            <a:r>
              <a:rPr lang="zh-CN" altLang="zh-CN" sz="1800" dirty="0" smtClean="0">
                <a:solidFill>
                  <a:srgbClr val="FF0000"/>
                </a:solidFill>
                <a:latin typeface="+mn-ea"/>
                <a:ea typeface="+mn-ea"/>
              </a:rPr>
              <a:t>树搜索算法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示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蒙特卡洛树搜索</a:t>
            </a:r>
            <a:r>
              <a:rPr lang="zh-CN" altLang="en-US" sz="1600" dirty="0" smtClean="0">
                <a:latin typeface="+mn-ea"/>
                <a:ea typeface="+mn-ea"/>
              </a:rPr>
              <a:t>，在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一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次迭代</a:t>
            </a:r>
            <a:r>
              <a:rPr lang="zh-CN" altLang="zh-CN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个完整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其中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点中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数字</a:t>
            </a:r>
            <a:r>
              <a:rPr lang="zh-CN" altLang="zh-CN" sz="1600" dirty="0" smtClean="0">
                <a:latin typeface="+mn-ea"/>
                <a:ea typeface="+mn-ea"/>
              </a:rPr>
              <a:t>记录了</a:t>
            </a:r>
            <a:r>
              <a:rPr lang="zh-CN" altLang="en-US" sz="1600" u="wavyDbl" dirty="0" smtClean="0">
                <a:latin typeface="+mn-ea"/>
                <a:ea typeface="+mn-ea"/>
              </a:rPr>
              <a:t>搜索</a:t>
            </a:r>
            <a:r>
              <a:rPr lang="zh-CN" altLang="zh-CN" sz="1600" u="wavyDbl" dirty="0" smtClean="0">
                <a:latin typeface="+mn-ea"/>
                <a:ea typeface="+mn-ea"/>
              </a:rPr>
              <a:t>该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获取的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收益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分数之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和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左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右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4293"/>
            <a:ext cx="5390040" cy="28207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6" name="矩形 5"/>
          <p:cNvSpPr/>
          <p:nvPr/>
        </p:nvSpPr>
        <p:spPr bwMode="auto">
          <a:xfrm>
            <a:off x="1493520" y="865632"/>
            <a:ext cx="457200" cy="30480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804380" y="685800"/>
            <a:ext cx="1883930" cy="1499812"/>
            <a:chOff x="6804380" y="685800"/>
            <a:chExt cx="1883930" cy="1499812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0" y="685800"/>
              <a:ext cx="1713165" cy="717027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04380" y="1544687"/>
              <a:ext cx="1883930" cy="640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99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34293"/>
            <a:ext cx="5390040" cy="282078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04800" y="3048000"/>
            <a:ext cx="8534400" cy="12567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 smtClean="0">
                <a:latin typeface="+mn-ea"/>
                <a:ea typeface="+mn-ea"/>
              </a:rPr>
              <a:t>(b)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算法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节点</a:t>
            </a:r>
            <a:r>
              <a:rPr lang="en-US" altLang="zh-CN" sz="1600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zh-CN" sz="1600" dirty="0">
                <a:latin typeface="+mn-ea"/>
                <a:ea typeface="+mn-ea"/>
              </a:rPr>
              <a:t>，将其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总分数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被访问次数</a:t>
            </a:r>
            <a:r>
              <a:rPr lang="zh-CN" altLang="zh-CN" sz="1600" dirty="0">
                <a:latin typeface="+mn-ea"/>
                <a:ea typeface="+mn-ea"/>
              </a:rPr>
              <a:t>均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初始化为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为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清晰展示</a:t>
            </a:r>
            <a:r>
              <a:rPr lang="zh-CN" altLang="zh-CN" sz="1600" dirty="0">
                <a:latin typeface="+mn-ea"/>
                <a:ea typeface="+mn-ea"/>
              </a:rPr>
              <a:t>算法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扩展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的过程</a:t>
            </a:r>
            <a:r>
              <a:rPr lang="zh-CN" altLang="zh-CN" sz="1600" dirty="0" smtClean="0">
                <a:latin typeface="+mn-ea"/>
                <a:ea typeface="+mn-ea"/>
              </a:rPr>
              <a:t>，图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也</a:t>
            </a:r>
            <a:r>
              <a:rPr lang="zh-CN" altLang="zh-CN" sz="1600" dirty="0" smtClean="0">
                <a:latin typeface="+mn-ea"/>
                <a:ea typeface="+mn-ea"/>
              </a:rPr>
              <a:t>画</a:t>
            </a:r>
            <a:r>
              <a:rPr lang="zh-CN" altLang="zh-CN" sz="1600" dirty="0">
                <a:latin typeface="+mn-ea"/>
                <a:ea typeface="+mn-ea"/>
              </a:rPr>
              <a:t>出了</a:t>
            </a:r>
            <a:r>
              <a:rPr lang="en-US" altLang="zh-CN" sz="1600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+mn-ea"/>
                <a:ea typeface="+mn-ea"/>
              </a:rPr>
              <a:t>的其他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未被扩展的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，并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标记</a:t>
            </a:r>
            <a:r>
              <a:rPr lang="zh-CN" altLang="zh-CN" sz="1600" dirty="0">
                <a:latin typeface="+mn-ea"/>
                <a:ea typeface="+mn-ea"/>
              </a:rPr>
              <a:t>其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值为正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无穷大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dirty="0">
                <a:latin typeface="+mn-ea"/>
                <a:ea typeface="+mn-ea"/>
              </a:rPr>
              <a:t>算法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下次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时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必然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扩展</a:t>
            </a:r>
            <a:r>
              <a:rPr lang="zh-CN" altLang="zh-CN" sz="1600" dirty="0">
                <a:latin typeface="+mn-ea"/>
                <a:ea typeface="+mn-ea"/>
              </a:rPr>
              <a:t>这些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未被扩展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>
                <a:latin typeface="+mn-ea"/>
                <a:ea typeface="+mn-ea"/>
              </a:rPr>
              <a:t>(c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采用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随机策略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模拟游戏</a:t>
            </a:r>
            <a:r>
              <a:rPr lang="zh-CN" altLang="zh-CN" sz="1600" dirty="0">
                <a:latin typeface="+mn-ea"/>
                <a:ea typeface="+mn-ea"/>
              </a:rPr>
              <a:t>直至完成游戏。当游戏完成时，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>
                <a:latin typeface="+mn-ea"/>
                <a:ea typeface="+mn-ea"/>
              </a:rPr>
              <a:t>得分为</a:t>
            </a:r>
            <a:r>
              <a:rPr lang="en-US" altLang="zh-CN" sz="1600" dirty="0">
                <a:latin typeface="+mn-ea"/>
                <a:ea typeface="+mn-ea"/>
              </a:rPr>
              <a:t>3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6554188-11EB-453E-BB5B-A530FD2D36E2}"/>
              </a:ext>
            </a:extLst>
          </p:cNvPr>
          <p:cNvSpPr/>
          <p:nvPr/>
        </p:nvSpPr>
        <p:spPr>
          <a:xfrm>
            <a:off x="306309" y="4397673"/>
            <a:ext cx="8532891" cy="17697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+mn-ea"/>
                <a:ea typeface="+mn-ea"/>
              </a:rPr>
              <a:t>d)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-3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zh-CN" sz="1600" dirty="0">
                <a:latin typeface="+mn-ea"/>
                <a:ea typeface="+mn-ea"/>
              </a:rPr>
              <a:t>；</a:t>
            </a:r>
            <a:r>
              <a:rPr lang="en-US" altLang="zh-CN" sz="16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zh-CN" sz="1600" u="wavyDbl" dirty="0">
                <a:latin typeface="+mn-ea"/>
                <a:ea typeface="+mn-ea"/>
              </a:rPr>
              <a:t>结点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13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zh-CN" sz="1600" dirty="0">
                <a:latin typeface="+mn-ea"/>
                <a:ea typeface="+mn-ea"/>
              </a:rPr>
              <a:t>；</a:t>
            </a:r>
            <a:r>
              <a:rPr lang="zh-CN" altLang="zh-CN" sz="1600" u="wavyDbl" dirty="0" smtClean="0">
                <a:latin typeface="+mn-ea"/>
                <a:ea typeface="+mn-ea"/>
              </a:rPr>
              <a:t>根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-18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访问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次数</a:t>
            </a:r>
            <a:r>
              <a:rPr lang="zh-CN" altLang="zh-CN" sz="1600" dirty="0">
                <a:latin typeface="+mn-ea"/>
                <a:ea typeface="+mn-ea"/>
              </a:rPr>
              <a:t>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en-US" altLang="zh-CN" sz="1600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u="wavyDbl" dirty="0" smtClean="0">
                <a:latin typeface="+mn-ea"/>
                <a:ea typeface="+mn-ea"/>
              </a:rPr>
              <a:t>层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加上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得分</a:t>
            </a:r>
            <a:r>
              <a:rPr lang="zh-CN" altLang="en-US" sz="1600" dirty="0" smtClean="0">
                <a:latin typeface="+mn-ea"/>
                <a:ea typeface="+mn-ea"/>
              </a:rPr>
              <a:t>；</a:t>
            </a:r>
            <a:r>
              <a:rPr lang="en-US" altLang="zh-CN" sz="16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</a:t>
            </a:r>
            <a:r>
              <a:rPr lang="zh-CN" altLang="zh-CN" sz="1600" u="wavyDbl" dirty="0" smtClean="0">
                <a:latin typeface="+mn-ea"/>
                <a:ea typeface="+mn-ea"/>
              </a:rPr>
              <a:t>层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减去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终局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得分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442913" indent="-171450" algn="just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理由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u="wavyDbl" dirty="0" smtClean="0">
                <a:latin typeface="+mn-ea"/>
                <a:ea typeface="+mn-ea"/>
              </a:rPr>
              <a:t>对抗</a:t>
            </a:r>
            <a:r>
              <a:rPr lang="en-US" altLang="zh-CN" sz="1600" u="wavyDbl" dirty="0" smtClean="0">
                <a:latin typeface="+mn-ea"/>
                <a:ea typeface="+mn-ea"/>
              </a:rPr>
              <a:t>(</a:t>
            </a:r>
            <a:r>
              <a:rPr lang="zh-CN" altLang="en-US" sz="1600" u="wavyDbl" dirty="0" smtClean="0">
                <a:latin typeface="+mn-ea"/>
                <a:ea typeface="+mn-ea"/>
              </a:rPr>
              <a:t>博弈</a:t>
            </a:r>
            <a:r>
              <a:rPr lang="en-US" altLang="zh-CN" sz="1600" u="wavyDbl" dirty="0" smtClean="0">
                <a:latin typeface="+mn-ea"/>
                <a:ea typeface="+mn-ea"/>
              </a:rPr>
              <a:t>)</a:t>
            </a:r>
            <a:r>
              <a:rPr lang="zh-CN" altLang="zh-CN" sz="1600" u="wavyDbl" dirty="0" smtClean="0">
                <a:latin typeface="+mn-ea"/>
                <a:ea typeface="+mn-ea"/>
              </a:rPr>
              <a:t>搜索</a:t>
            </a:r>
            <a:r>
              <a:rPr lang="zh-CN" altLang="zh-CN" sz="1600" u="wavyDbl" dirty="0">
                <a:latin typeface="+mn-ea"/>
                <a:ea typeface="+mn-ea"/>
              </a:rPr>
              <a:t>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方</a:t>
            </a:r>
            <a:r>
              <a:rPr lang="zh-CN" altLang="zh-CN" sz="1600" u="wavyDbl" dirty="0" smtClean="0">
                <a:latin typeface="+mn-ea"/>
                <a:ea typeface="+mn-ea"/>
              </a:rPr>
              <a:t>总是</a:t>
            </a:r>
            <a:r>
              <a:rPr lang="zh-CN" altLang="zh-CN" sz="1600" u="wavyDbl" dirty="0">
                <a:latin typeface="+mn-ea"/>
                <a:ea typeface="+mn-ea"/>
              </a:rPr>
              <a:t>期望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最小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化终局得分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因而</a:t>
            </a:r>
            <a:r>
              <a:rPr lang="en-US" altLang="zh-CN" sz="16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层</a:t>
            </a:r>
            <a:r>
              <a:rPr lang="zh-CN" altLang="zh-CN" sz="1600" u="wavyDbl" dirty="0" smtClean="0">
                <a:latin typeface="+mn-ea"/>
                <a:ea typeface="+mn-ea"/>
              </a:rPr>
              <a:t>选择</a:t>
            </a:r>
            <a:r>
              <a:rPr lang="zh-CN" altLang="zh-CN" sz="1600" u="wavyDbl" dirty="0">
                <a:latin typeface="+mn-ea"/>
                <a:ea typeface="+mn-ea"/>
              </a:rPr>
              <a:t>其</a:t>
            </a:r>
            <a:r>
              <a:rPr lang="zh-CN" altLang="zh-CN" sz="1600" u="wavyDbl" dirty="0" smtClean="0">
                <a:latin typeface="+mn-ea"/>
                <a:ea typeface="+mn-ea"/>
              </a:rPr>
              <a:t>子</a:t>
            </a:r>
            <a:r>
              <a:rPr lang="zh-CN" altLang="en-US" sz="1600" u="wavyDbl" dirty="0" smtClean="0">
                <a:latin typeface="+mn-ea"/>
                <a:ea typeface="+mn-ea"/>
              </a:rPr>
              <a:t>节</a:t>
            </a:r>
            <a:r>
              <a:rPr lang="zh-CN" altLang="zh-CN" sz="1600" u="wavyDbl" dirty="0" smtClean="0"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1600" dirty="0">
                <a:latin typeface="+mn-ea"/>
                <a:ea typeface="+mn-ea"/>
              </a:rPr>
              <a:t>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奖励最小化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为统一</a:t>
            </a:r>
            <a:r>
              <a:rPr lang="zh-CN" altLang="zh-CN" sz="1600" dirty="0">
                <a:latin typeface="+mn-ea"/>
                <a:ea typeface="+mn-ea"/>
              </a:rPr>
              <a:t>使用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UCB1</a:t>
            </a:r>
            <a:r>
              <a:rPr lang="zh-CN" altLang="zh-CN" sz="1600" dirty="0">
                <a:latin typeface="+mn-ea"/>
                <a:ea typeface="+mn-ea"/>
              </a:rPr>
              <a:t>算法求解，算法将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MIN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层的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总分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记为</a:t>
            </a:r>
            <a:r>
              <a:rPr lang="zh-CN" altLang="zh-CN" sz="1600" dirty="0">
                <a:latin typeface="+mn-ea"/>
                <a:ea typeface="+mn-ea"/>
              </a:rPr>
              <a:t>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相反数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209544" y="5014825"/>
            <a:ext cx="5620785" cy="233831"/>
            <a:chOff x="3209544" y="5014825"/>
            <a:chExt cx="5620785" cy="233831"/>
          </a:xfrm>
        </p:grpSpPr>
        <p:sp>
          <p:nvSpPr>
            <p:cNvPr id="2" name="矩形 1"/>
            <p:cNvSpPr/>
            <p:nvPr/>
          </p:nvSpPr>
          <p:spPr bwMode="auto">
            <a:xfrm>
              <a:off x="3209544" y="5020056"/>
              <a:ext cx="2057400" cy="228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6772929" y="5014825"/>
              <a:ext cx="2057400" cy="2286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72574" y="708613"/>
            <a:ext cx="1038026" cy="1355210"/>
            <a:chOff x="7572574" y="708613"/>
            <a:chExt cx="1038026" cy="1355210"/>
          </a:xfrm>
        </p:grpSpPr>
        <p:grpSp>
          <p:nvGrpSpPr>
            <p:cNvPr id="12" name="组合 11"/>
            <p:cNvGrpSpPr/>
            <p:nvPr/>
          </p:nvGrpSpPr>
          <p:grpSpPr>
            <a:xfrm>
              <a:off x="7572575" y="1328567"/>
              <a:ext cx="838200" cy="735256"/>
              <a:chOff x="7572575" y="1328567"/>
              <a:chExt cx="838200" cy="735256"/>
            </a:xfrm>
          </p:grpSpPr>
          <p:sp>
            <p:nvSpPr>
              <p:cNvPr id="10" name="圆角矩形标注 9"/>
              <p:cNvSpPr/>
              <p:nvPr/>
            </p:nvSpPr>
            <p:spPr bwMode="auto">
              <a:xfrm>
                <a:off x="7572575" y="1328567"/>
                <a:ext cx="838200" cy="272415"/>
              </a:xfrm>
              <a:prstGeom prst="wedgeRoundRectCallout">
                <a:avLst>
                  <a:gd name="adj1" fmla="val -183929"/>
                  <a:gd name="adj2" fmla="val -137273"/>
                  <a:gd name="adj3" fmla="val 1666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10+3=13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" name="圆角矩形标注 10"/>
              <p:cNvSpPr/>
              <p:nvPr/>
            </p:nvSpPr>
            <p:spPr bwMode="auto">
              <a:xfrm>
                <a:off x="7572575" y="1791408"/>
                <a:ext cx="657025" cy="272415"/>
              </a:xfrm>
              <a:prstGeom prst="wedgeRoundRectCallout">
                <a:avLst>
                  <a:gd name="adj1" fmla="val -249375"/>
                  <a:gd name="adj2" fmla="val -123979"/>
                  <a:gd name="adj3" fmla="val 16667"/>
                </a:avLst>
              </a:prstGeom>
              <a:solidFill>
                <a:schemeClr val="bg1"/>
              </a:solid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6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0-3=-3</a:t>
                </a:r>
                <a:endPara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" name="圆角矩形标注 13"/>
            <p:cNvSpPr/>
            <p:nvPr/>
          </p:nvSpPr>
          <p:spPr bwMode="auto">
            <a:xfrm>
              <a:off x="7572574" y="708613"/>
              <a:ext cx="1038026" cy="272415"/>
            </a:xfrm>
            <a:prstGeom prst="wedgeRoundRectCallout">
              <a:avLst>
                <a:gd name="adj1" fmla="val -126484"/>
                <a:gd name="adj2" fmla="val -120490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rPr>
                <a:t>-15-3=-18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624328" y="6031180"/>
            <a:ext cx="5877435" cy="272415"/>
            <a:chOff x="2624328" y="6031180"/>
            <a:chExt cx="5877435" cy="272415"/>
          </a:xfrm>
        </p:grpSpPr>
        <p:sp>
          <p:nvSpPr>
            <p:cNvPr id="9" name="圆角矩形标注 8"/>
            <p:cNvSpPr/>
            <p:nvPr/>
          </p:nvSpPr>
          <p:spPr bwMode="auto">
            <a:xfrm>
              <a:off x="7101494" y="6031180"/>
              <a:ext cx="1400269" cy="272415"/>
            </a:xfrm>
            <a:prstGeom prst="wedgeRoundRectCallout">
              <a:avLst>
                <a:gd name="adj1" fmla="val -21427"/>
                <a:gd name="adj2" fmla="val -94069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即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MAX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层节点</a:t>
              </a:r>
            </a:p>
          </p:txBody>
        </p:sp>
        <p:sp>
          <p:nvSpPr>
            <p:cNvPr id="15" name="圆角矩形标注 14"/>
            <p:cNvSpPr/>
            <p:nvPr/>
          </p:nvSpPr>
          <p:spPr bwMode="auto">
            <a:xfrm>
              <a:off x="2624328" y="6031180"/>
              <a:ext cx="3014472" cy="272415"/>
            </a:xfrm>
            <a:prstGeom prst="wedgeRoundRectCallout">
              <a:avLst>
                <a:gd name="adj1" fmla="val -41890"/>
                <a:gd name="adj2" fmla="val -120922"/>
                <a:gd name="adj3" fmla="val 16667"/>
              </a:avLst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倒推希望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MAX</a:t>
              </a: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方获胜可能性最小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82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35" y="43764"/>
            <a:ext cx="8951612" cy="673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24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643" y="304800"/>
            <a:ext cx="5715000" cy="603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1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28600"/>
            <a:ext cx="6248400" cy="5779254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 bwMode="auto">
          <a:xfrm>
            <a:off x="2895600" y="3572256"/>
            <a:ext cx="457200" cy="304800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503977" y="1555348"/>
            <a:ext cx="8184333" cy="13538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9AA995-01A2-4488-8818-4A8D7139E178}"/>
              </a:ext>
            </a:extLst>
          </p:cNvPr>
          <p:cNvSpPr/>
          <p:nvPr/>
        </p:nvSpPr>
        <p:spPr>
          <a:xfrm>
            <a:off x="457200" y="265611"/>
            <a:ext cx="4645502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000" b="1" dirty="0">
                <a:latin typeface="+mn-ea"/>
                <a:ea typeface="+mn-ea"/>
              </a:rPr>
              <a:t>突破组合爆炸之难与陷入地平线问题之困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3464" y="725788"/>
            <a:ext cx="8567596" cy="52422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香农之数</a:t>
            </a:r>
            <a:r>
              <a:rPr lang="zh-CN" altLang="en-US" sz="1800" dirty="0" smtClean="0">
                <a:latin typeface="+mn-ea"/>
                <a:ea typeface="+mn-ea"/>
              </a:rPr>
              <a:t>：国际象棋</a:t>
            </a:r>
            <a:r>
              <a:rPr lang="zh-CN" altLang="en-US" sz="1800" dirty="0">
                <a:latin typeface="+mn-ea"/>
                <a:ea typeface="+mn-ea"/>
              </a:rPr>
              <a:t>比赛中，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深蓝</a:t>
            </a:r>
            <a:r>
              <a:rPr lang="zh-CN" altLang="en-US" sz="1800" dirty="0">
                <a:latin typeface="+mn-ea"/>
                <a:ea typeface="+mn-ea"/>
              </a:rPr>
              <a:t>需要判断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某一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时刻</a:t>
            </a:r>
            <a:r>
              <a:rPr lang="zh-CN" altLang="en-US" sz="1800" dirty="0" smtClean="0">
                <a:latin typeface="+mn-ea"/>
                <a:ea typeface="+mn-ea"/>
              </a:rPr>
              <a:t>的棋局落子，对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整个棋局胜负</a:t>
            </a:r>
            <a:r>
              <a:rPr lang="zh-CN" altLang="en-US" sz="1800" dirty="0">
                <a:latin typeface="+mn-ea"/>
                <a:ea typeface="+mn-ea"/>
              </a:rPr>
              <a:t>会带来怎样的影响。由于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可选棋局众多</a:t>
            </a:r>
            <a:r>
              <a:rPr lang="zh-CN" altLang="en-US" sz="1800" dirty="0">
                <a:latin typeface="+mn-ea"/>
                <a:ea typeface="+mn-ea"/>
              </a:rPr>
              <a:t>，尽管深蓝平均每秒能够对</a:t>
            </a:r>
            <a:r>
              <a:rPr lang="en-US" altLang="zh-CN" sz="1800" dirty="0">
                <a:latin typeface="+mn-ea"/>
                <a:ea typeface="+mn-ea"/>
              </a:rPr>
              <a:t>1</a:t>
            </a:r>
            <a:r>
              <a:rPr lang="zh-CN" altLang="en-US" sz="1800" dirty="0">
                <a:latin typeface="+mn-ea"/>
                <a:ea typeface="+mn-ea"/>
              </a:rPr>
              <a:t>亿个棋局进行判断评估</a:t>
            </a:r>
            <a:r>
              <a:rPr lang="zh-CN" altLang="en-US" sz="1800" dirty="0" smtClean="0">
                <a:latin typeface="+mn-ea"/>
                <a:ea typeface="+mn-ea"/>
              </a:rPr>
              <a:t>，但还是</a:t>
            </a:r>
            <a:r>
              <a:rPr lang="zh-CN" altLang="en-US" sz="1800" dirty="0">
                <a:latin typeface="+mn-ea"/>
                <a:ea typeface="+mn-ea"/>
              </a:rPr>
              <a:t>无法在规定时间</a:t>
            </a:r>
            <a:r>
              <a:rPr lang="zh-CN" altLang="en-US" sz="1800" dirty="0" smtClean="0">
                <a:latin typeface="+mn-ea"/>
                <a:ea typeface="+mn-ea"/>
              </a:rPr>
              <a:t>内，计算</a:t>
            </a:r>
            <a:r>
              <a:rPr lang="zh-CN" altLang="en-US" sz="1800" dirty="0">
                <a:latin typeface="+mn-ea"/>
                <a:ea typeface="+mn-ea"/>
              </a:rPr>
              <a:t>得到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当前棋局对胜负</a:t>
            </a:r>
            <a:r>
              <a:rPr lang="zh-CN" altLang="en-US" sz="1800" dirty="0">
                <a:latin typeface="+mn-ea"/>
                <a:ea typeface="+mn-ea"/>
              </a:rPr>
              <a:t>的潜在影响。</a:t>
            </a:r>
            <a:r>
              <a:rPr lang="en-US" altLang="zh-CN" sz="1800" dirty="0">
                <a:latin typeface="+mn-ea"/>
                <a:ea typeface="+mn-ea"/>
              </a:rPr>
              <a:t>1950</a:t>
            </a:r>
            <a:r>
              <a:rPr lang="zh-CN" altLang="en-US" sz="1800" dirty="0">
                <a:latin typeface="+mn-ea"/>
                <a:ea typeface="+mn-ea"/>
              </a:rPr>
              <a:t>年，香</a:t>
            </a:r>
            <a:r>
              <a:rPr lang="zh-CN" altLang="en-US" sz="1800" dirty="0" smtClean="0">
                <a:latin typeface="+mn-ea"/>
                <a:ea typeface="+mn-ea"/>
              </a:rPr>
              <a:t>农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Claud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Shannon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发表</a:t>
            </a:r>
            <a:r>
              <a:rPr lang="zh-CN" altLang="en-US" sz="1800" dirty="0">
                <a:latin typeface="+mn-ea"/>
                <a:ea typeface="+mn-ea"/>
              </a:rPr>
              <a:t>了一篇有关</a:t>
            </a:r>
            <a:r>
              <a:rPr lang="zh-CN" altLang="en-US" sz="1800" u="wavyDbl" dirty="0">
                <a:latin typeface="+mn-ea"/>
                <a:ea typeface="+mn-ea"/>
              </a:rPr>
              <a:t>国际象棋编程</a:t>
            </a:r>
            <a:r>
              <a:rPr lang="zh-CN" altLang="en-US" sz="1800" dirty="0">
                <a:latin typeface="+mn-ea"/>
                <a:ea typeface="+mn-ea"/>
              </a:rPr>
              <a:t>的论文</a:t>
            </a:r>
            <a:r>
              <a:rPr lang="zh-CN" altLang="en-US" sz="1800" dirty="0" smtClean="0">
                <a:latin typeface="+mn-ea"/>
                <a:ea typeface="+mn-ea"/>
              </a:rPr>
              <a:t>。这</a:t>
            </a:r>
            <a:r>
              <a:rPr lang="zh-CN" altLang="en-US" sz="1800" dirty="0">
                <a:latin typeface="+mn-ea"/>
                <a:ea typeface="+mn-ea"/>
              </a:rPr>
              <a:t>篇论文中，香农估算国际象棋比赛</a:t>
            </a:r>
            <a:r>
              <a:rPr lang="zh-CN" altLang="en-US" sz="1800" dirty="0" smtClean="0">
                <a:latin typeface="+mn-ea"/>
                <a:ea typeface="+mn-ea"/>
              </a:rPr>
              <a:t>中</a:t>
            </a:r>
            <a:r>
              <a:rPr lang="en-US" altLang="zh-CN" sz="1800" dirty="0" smtClean="0">
                <a:latin typeface="+mn-ea"/>
                <a:ea typeface="+mn-ea"/>
              </a:rPr>
              <a:t>,</a:t>
            </a:r>
            <a:r>
              <a:rPr lang="zh-CN" altLang="en-US" sz="1800" dirty="0" smtClean="0">
                <a:latin typeface="+mn-ea"/>
                <a:ea typeface="+mn-ea"/>
              </a:rPr>
              <a:t>落子</a:t>
            </a:r>
            <a:r>
              <a:rPr lang="zh-CN" altLang="en-US" sz="1800" dirty="0">
                <a:latin typeface="+mn-ea"/>
                <a:ea typeface="+mn-ea"/>
              </a:rPr>
              <a:t>选择从第一次移动时的</a:t>
            </a:r>
            <a:r>
              <a:rPr lang="en-US" altLang="zh-CN" sz="1800" dirty="0">
                <a:latin typeface="+mn-ea"/>
                <a:ea typeface="+mn-ea"/>
              </a:rPr>
              <a:t>20</a:t>
            </a:r>
            <a:r>
              <a:rPr lang="zh-CN" altLang="en-US" sz="1800" dirty="0" smtClean="0">
                <a:latin typeface="+mn-ea"/>
                <a:ea typeface="+mn-ea"/>
              </a:rPr>
              <a:t>种</a:t>
            </a:r>
            <a:r>
              <a:rPr lang="zh-CN" altLang="en-US" sz="1800" dirty="0">
                <a:latin typeface="+mn-ea"/>
                <a:ea typeface="+mn-ea"/>
              </a:rPr>
              <a:t>，</a:t>
            </a:r>
            <a:r>
              <a:rPr lang="zh-CN" altLang="en-US" sz="1800" dirty="0" smtClean="0">
                <a:latin typeface="+mn-ea"/>
                <a:ea typeface="+mn-ea"/>
              </a:rPr>
              <a:t>会</a:t>
            </a:r>
            <a:r>
              <a:rPr lang="zh-CN" altLang="en-US" sz="1800" dirty="0">
                <a:latin typeface="+mn-ea"/>
                <a:ea typeface="+mn-ea"/>
              </a:rPr>
              <a:t>增加到第二次移动时的</a:t>
            </a:r>
            <a:r>
              <a:rPr lang="en-US" altLang="zh-CN" sz="1800" dirty="0">
                <a:latin typeface="+mn-ea"/>
                <a:ea typeface="+mn-ea"/>
              </a:rPr>
              <a:t>400</a:t>
            </a:r>
            <a:r>
              <a:rPr lang="zh-CN" altLang="en-US" sz="1800" dirty="0">
                <a:latin typeface="+mn-ea"/>
                <a:ea typeface="+mn-ea"/>
              </a:rPr>
              <a:t>种，在第六次移动时可能的落子选择达到</a:t>
            </a:r>
            <a:r>
              <a:rPr lang="en-US" altLang="zh-CN" sz="1800" dirty="0">
                <a:latin typeface="+mn-ea"/>
                <a:ea typeface="+mn-ea"/>
              </a:rPr>
              <a:t>1.19</a:t>
            </a:r>
            <a:r>
              <a:rPr lang="zh-CN" altLang="en-US" sz="1800" dirty="0">
                <a:latin typeface="+mn-ea"/>
                <a:ea typeface="+mn-ea"/>
              </a:rPr>
              <a:t>亿种。香农甚至估算认为国际象棋的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落子总数为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10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en-US" altLang="zh-CN" sz="1800" dirty="0">
                <a:solidFill>
                  <a:srgbClr val="0000FF"/>
                </a:solidFill>
                <a:latin typeface="+mn-ea"/>
                <a:ea typeface="+mn-ea"/>
              </a:rPr>
              <a:t>120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次方</a:t>
            </a:r>
            <a:r>
              <a:rPr lang="zh-CN" altLang="en-US" sz="1800" dirty="0">
                <a:latin typeface="+mn-ea"/>
                <a:ea typeface="+mn-ea"/>
              </a:rPr>
              <a:t>种，远远超出了</a:t>
            </a:r>
            <a:r>
              <a:rPr lang="en-US" altLang="zh-CN" sz="1800" dirty="0">
                <a:latin typeface="+mn-ea"/>
                <a:ea typeface="+mn-ea"/>
              </a:rPr>
              <a:t>10</a:t>
            </a:r>
            <a:r>
              <a:rPr lang="zh-CN" altLang="en-US" sz="1800" dirty="0">
                <a:latin typeface="+mn-ea"/>
                <a:ea typeface="+mn-ea"/>
              </a:rPr>
              <a:t>的</a:t>
            </a:r>
            <a:r>
              <a:rPr lang="en-US" altLang="zh-CN" sz="1800" dirty="0">
                <a:latin typeface="+mn-ea"/>
                <a:ea typeface="+mn-ea"/>
              </a:rPr>
              <a:t>82</a:t>
            </a:r>
            <a:r>
              <a:rPr lang="zh-CN" altLang="en-US" sz="1800" dirty="0">
                <a:latin typeface="+mn-ea"/>
                <a:ea typeface="+mn-ea"/>
              </a:rPr>
              <a:t>次方这一宇宙原子总数，这就是国际象棋中“组合爆炸”难题</a:t>
            </a:r>
            <a:r>
              <a:rPr lang="zh-CN" altLang="en-US" sz="1800" dirty="0" smtClean="0">
                <a:latin typeface="+mn-ea"/>
                <a:ea typeface="+mn-ea"/>
              </a:rPr>
              <a:t>。</a:t>
            </a:r>
            <a:endParaRPr lang="en-US" altLang="zh-CN" sz="1800" dirty="0" smtClean="0">
              <a:latin typeface="+mn-ea"/>
              <a:ea typeface="+mn-ea"/>
            </a:endParaRPr>
          </a:p>
          <a:p>
            <a:pPr marL="180975" indent="-1809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剪枝</a:t>
            </a:r>
            <a:r>
              <a:rPr lang="en-US" altLang="zh-CN" sz="1800" dirty="0">
                <a:latin typeface="+mn-ea"/>
                <a:ea typeface="+mn-ea"/>
              </a:rPr>
              <a:t>--</a:t>
            </a:r>
            <a:r>
              <a:rPr lang="zh-CN" altLang="en-US" sz="1800" dirty="0">
                <a:latin typeface="+mn-ea"/>
                <a:ea typeface="+mn-ea"/>
              </a:rPr>
              <a:t>眼不见心不烦：为了从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海量可能</a:t>
            </a:r>
            <a:r>
              <a:rPr lang="zh-CN" altLang="en-US" sz="1800" dirty="0">
                <a:latin typeface="+mn-ea"/>
                <a:ea typeface="+mn-ea"/>
              </a:rPr>
              <a:t>落子中选择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一种合适</a:t>
            </a:r>
            <a:r>
              <a:rPr lang="zh-CN" altLang="en-US" sz="1800" dirty="0">
                <a:latin typeface="+mn-ea"/>
                <a:ea typeface="+mn-ea"/>
              </a:rPr>
              <a:t>落子，以克服组合爆炸挑战，深蓝采用了由</a:t>
            </a:r>
            <a:r>
              <a:rPr lang="en-US" altLang="zh-CN" sz="1800" dirty="0">
                <a:latin typeface="+mn-ea"/>
                <a:ea typeface="+mn-ea"/>
              </a:rPr>
              <a:t>1971</a:t>
            </a:r>
            <a:r>
              <a:rPr lang="zh-CN" altLang="en-US" sz="1800" dirty="0">
                <a:latin typeface="+mn-ea"/>
                <a:ea typeface="+mn-ea"/>
              </a:rPr>
              <a:t>年图灵奖获得者约翰</a:t>
            </a:r>
            <a:r>
              <a:rPr lang="en-US" altLang="zh-CN" sz="1800" dirty="0">
                <a:latin typeface="+mn-ea"/>
                <a:ea typeface="+mn-ea"/>
              </a:rPr>
              <a:t>·</a:t>
            </a:r>
            <a:r>
              <a:rPr lang="zh-CN" altLang="en-US" sz="1800" dirty="0" smtClean="0">
                <a:latin typeface="+mn-ea"/>
                <a:ea typeface="+mn-ea"/>
              </a:rPr>
              <a:t>麦卡锡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McCarthy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发明</a:t>
            </a:r>
            <a:r>
              <a:rPr lang="zh-CN" altLang="en-US" sz="1800" dirty="0">
                <a:latin typeface="+mn-ea"/>
                <a:ea typeface="+mn-ea"/>
              </a:rPr>
              <a:t>的</a:t>
            </a:r>
            <a:r>
              <a:rPr lang="zh-CN" altLang="en-US" sz="1800" dirty="0" smtClean="0">
                <a:latin typeface="+mn-ea"/>
                <a:ea typeface="+mn-ea"/>
              </a:rPr>
              <a:t>“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Alpha-Beta</a:t>
            </a:r>
            <a:r>
              <a:rPr lang="zh-CN" altLang="en-US" sz="1800" dirty="0" smtClean="0">
                <a:latin typeface="+mn-ea"/>
                <a:ea typeface="+mn-ea"/>
              </a:rPr>
              <a:t>”</a:t>
            </a:r>
            <a:r>
              <a:rPr lang="zh-CN" altLang="en-US" sz="1800" dirty="0">
                <a:latin typeface="+mn-ea"/>
                <a:ea typeface="+mn-ea"/>
              </a:rPr>
              <a:t>剪枝搜索算法。</a:t>
            </a:r>
          </a:p>
          <a:p>
            <a:pPr marL="180975" indent="-18097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上帝落子</a:t>
            </a:r>
            <a:r>
              <a:rPr lang="zh-CN" altLang="en-US" sz="1800" dirty="0">
                <a:latin typeface="+mn-ea"/>
                <a:ea typeface="+mn-ea"/>
              </a:rPr>
              <a:t>：</a:t>
            </a:r>
            <a:r>
              <a:rPr lang="en-US" altLang="zh-CN" sz="1800" dirty="0">
                <a:latin typeface="+mn-ea"/>
                <a:ea typeface="+mn-ea"/>
              </a:rPr>
              <a:t>2016</a:t>
            </a:r>
            <a:r>
              <a:rPr lang="zh-CN" altLang="en-US" sz="1800" dirty="0">
                <a:latin typeface="+mn-ea"/>
                <a:ea typeface="+mn-ea"/>
              </a:rPr>
              <a:t>年</a:t>
            </a:r>
            <a:r>
              <a:rPr lang="en-US" altLang="zh-CN" sz="1800" dirty="0">
                <a:latin typeface="+mn-ea"/>
                <a:ea typeface="+mn-ea"/>
              </a:rPr>
              <a:t>3</a:t>
            </a:r>
            <a:r>
              <a:rPr lang="zh-CN" altLang="en-US" sz="1800" dirty="0">
                <a:latin typeface="+mn-ea"/>
                <a:ea typeface="+mn-ea"/>
              </a:rPr>
              <a:t>月，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AlphaGo</a:t>
            </a:r>
            <a:r>
              <a:rPr lang="zh-CN" altLang="en-US" sz="1800" dirty="0">
                <a:latin typeface="+mn-ea"/>
                <a:ea typeface="+mn-ea"/>
              </a:rPr>
              <a:t>在首尔以</a:t>
            </a:r>
            <a:r>
              <a:rPr lang="en-US" altLang="zh-CN" sz="1800" dirty="0" smtClean="0">
                <a:latin typeface="+mn-ea"/>
                <a:ea typeface="+mn-ea"/>
              </a:rPr>
              <a:t>4:1</a:t>
            </a:r>
            <a:r>
              <a:rPr lang="zh-CN" altLang="en-US" sz="1800" dirty="0" smtClean="0">
                <a:latin typeface="+mn-ea"/>
                <a:ea typeface="+mn-ea"/>
              </a:rPr>
              <a:t>战胜李</a:t>
            </a:r>
            <a:r>
              <a:rPr lang="zh-CN" altLang="en-US" sz="1800" dirty="0">
                <a:latin typeface="+mn-ea"/>
                <a:ea typeface="+mn-ea"/>
              </a:rPr>
              <a:t>世石。李世石在第四局</a:t>
            </a:r>
            <a:r>
              <a:rPr lang="en-US" altLang="zh-CN" sz="1800" dirty="0">
                <a:latin typeface="+mn-ea"/>
                <a:ea typeface="+mn-ea"/>
              </a:rPr>
              <a:t>78</a:t>
            </a:r>
            <a:r>
              <a:rPr lang="zh-CN" altLang="en-US" sz="1800" dirty="0">
                <a:latin typeface="+mn-ea"/>
                <a:ea typeface="+mn-ea"/>
              </a:rPr>
              <a:t>步给出了惊人落子，扭转了乾坤。</a:t>
            </a:r>
            <a:r>
              <a:rPr lang="en-US" altLang="zh-CN" sz="18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AlphaGo</a:t>
            </a:r>
            <a:r>
              <a:rPr lang="zh-CN" altLang="en-US" sz="1800" dirty="0">
                <a:latin typeface="+mn-ea"/>
                <a:ea typeface="+mn-ea"/>
              </a:rPr>
              <a:t>无法应对李世石这一步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神来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  <a:ea typeface="+mn-ea"/>
              </a:rPr>
              <a:t>落子</a:t>
            </a:r>
            <a:r>
              <a:rPr lang="zh-CN" altLang="en-US" sz="1800" dirty="0" smtClean="0">
                <a:latin typeface="+mn-ea"/>
                <a:ea typeface="+mn-ea"/>
              </a:rPr>
              <a:t>，</a:t>
            </a:r>
            <a:r>
              <a:rPr lang="zh-CN" altLang="en-US" sz="1800" dirty="0">
                <a:latin typeface="+mn-ea"/>
                <a:ea typeface="+mn-ea"/>
              </a:rPr>
              <a:t>就</a:t>
            </a:r>
            <a:r>
              <a:rPr lang="zh-CN" altLang="en-US" sz="1800" dirty="0" smtClean="0">
                <a:latin typeface="+mn-ea"/>
                <a:ea typeface="+mn-ea"/>
              </a:rPr>
              <a:t>是</a:t>
            </a:r>
            <a:r>
              <a:rPr lang="zh-CN" altLang="en-US" sz="1800" dirty="0">
                <a:solidFill>
                  <a:srgbClr val="0000FF"/>
                </a:solidFill>
                <a:latin typeface="+mn-ea"/>
                <a:ea typeface="+mn-ea"/>
              </a:rPr>
              <a:t>搜索算法固有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存在</a:t>
            </a:r>
            <a:r>
              <a:rPr lang="zh-CN" altLang="en-US" sz="1800" dirty="0" smtClean="0">
                <a:latin typeface="+mn-ea"/>
                <a:ea typeface="+mn-ea"/>
              </a:rPr>
              <a:t>的“</a:t>
            </a:r>
            <a:r>
              <a:rPr lang="zh-CN" altLang="en-US" sz="1800" dirty="0" smtClean="0">
                <a:solidFill>
                  <a:srgbClr val="0000FF"/>
                </a:solidFill>
                <a:latin typeface="+mn-ea"/>
                <a:ea typeface="+mn-ea"/>
              </a:rPr>
              <a:t>地平线问题</a:t>
            </a:r>
            <a:r>
              <a:rPr lang="en-US" altLang="zh-CN" sz="1800" dirty="0" smtClean="0">
                <a:latin typeface="+mn-ea"/>
                <a:ea typeface="+mn-ea"/>
              </a:rPr>
              <a:t>(</a:t>
            </a:r>
            <a:r>
              <a:rPr lang="en-US" altLang="zh-CN" sz="18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horizon problem</a:t>
            </a:r>
            <a:r>
              <a:rPr lang="en-US" altLang="zh-CN" sz="1800" dirty="0" smtClean="0">
                <a:latin typeface="+mn-ea"/>
                <a:ea typeface="+mn-ea"/>
              </a:rPr>
              <a:t>)</a:t>
            </a:r>
            <a:r>
              <a:rPr lang="zh-CN" altLang="en-US" sz="1800" dirty="0" smtClean="0">
                <a:latin typeface="+mn-ea"/>
                <a:ea typeface="+mn-ea"/>
              </a:rPr>
              <a:t>”所</a:t>
            </a:r>
            <a:r>
              <a:rPr lang="zh-CN" altLang="en-US" sz="1800" dirty="0">
                <a:latin typeface="+mn-ea"/>
                <a:ea typeface="+mn-ea"/>
              </a:rPr>
              <a:t>致，即搜索算法无法看到远方地平线以下的景象。这可理解为“计算机暴力搜索计算”与“人类直觉顿悟”之间的差异，突破地平线之困依靠搜索之能还相距甚远。</a:t>
            </a:r>
            <a:endParaRPr lang="zh-CN" altLang="zh-CN" sz="1800" dirty="0">
              <a:latin typeface="+mn-ea"/>
              <a:ea typeface="+mn-ea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988" y="609600"/>
            <a:ext cx="8305800" cy="0"/>
          </a:xfrm>
          <a:prstGeom prst="line">
            <a:avLst/>
          </a:prstGeom>
          <a:ln/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77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58641" y="1023353"/>
            <a:ext cx="3532359" cy="393057"/>
          </a:xfrm>
        </p:spPr>
        <p:txBody>
          <a:bodyPr lIns="0" tIns="0" rIns="0" bIns="0"/>
          <a:lstStyle/>
          <a:p>
            <a:pPr eaLnBrk="1" hangingPunct="1"/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3.4.7 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搜索的完备性和效率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3830" y="1790163"/>
            <a:ext cx="7950558" cy="3391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完备性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对于一类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可解问题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一个搜索过程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运用此搜索过程一定能求得该类问题的解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，称此搜索过程是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，否则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不完备的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完备的搜索过程称为“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”；不完备的搜索过程不是算法，称为“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</a:p>
          <a:p>
            <a:pPr marL="712788" lvl="1" indent="-241300" eaLnBrk="1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宽度优先搜索、代价树的宽度优先搜索、改进后的有界深度优先搜索以及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="1" baseline="4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算法都是完备的搜索过程（即算法），其它搜索过程都是不完备的。</a:t>
            </a:r>
            <a:endParaRPr lang="zh-CN" altLang="en-US" sz="20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00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18602" y="1752600"/>
            <a:ext cx="7991997" cy="281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chemeClr val="tx2"/>
                </a:solidFill>
                <a:latin typeface="+mn-ea"/>
              </a:rPr>
              <a:t>搜索效率</a:t>
            </a:r>
            <a:endParaRPr lang="en-US" altLang="zh-CN" sz="2400" b="1" dirty="0" smtClean="0">
              <a:solidFill>
                <a:schemeClr val="tx2"/>
              </a:solidFill>
              <a:latin typeface="+mn-ea"/>
            </a:endParaRPr>
          </a:p>
          <a:p>
            <a:pPr marL="785813" indent="-342900" eaLnBrk="1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一个搜索过程的效率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不仅取决于</a:t>
            </a:r>
            <a:r>
              <a:rPr lang="zh-CN" altLang="en-US" sz="2000" b="1" dirty="0" smtClean="0">
                <a:latin typeface="+mn-ea"/>
              </a:rPr>
              <a:t>过程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自身的启发能力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还与</a:t>
            </a:r>
            <a:r>
              <a:rPr lang="zh-CN" altLang="en-US" sz="2000" b="1" u="wavyDbl" dirty="0" smtClean="0">
                <a:latin typeface="+mn-ea"/>
              </a:rPr>
              <a:t>被求解问题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有关属性</a:t>
            </a:r>
            <a:r>
              <a:rPr lang="zh-CN" altLang="en-US" sz="2000" b="1" dirty="0" smtClean="0">
                <a:latin typeface="+mn-ea"/>
              </a:rPr>
              <a:t>等多种因素有关。</a:t>
            </a:r>
            <a:r>
              <a:rPr lang="zh-CN" altLang="en-US" sz="1800" b="1" dirty="0" smtClean="0">
                <a:latin typeface="+mn-ea"/>
              </a:rPr>
              <a:t>（如何进行知识的有效表达）</a:t>
            </a:r>
            <a:endParaRPr lang="en-US" altLang="zh-CN" sz="1800" dirty="0">
              <a:latin typeface="+mn-ea"/>
            </a:endParaRPr>
          </a:p>
          <a:p>
            <a:pPr marL="785813" indent="-342900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求解同一问题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不同搜索方法效率</a:t>
            </a:r>
            <a:r>
              <a:rPr lang="zh-CN" altLang="en-US" sz="2000" b="1" dirty="0" smtClean="0">
                <a:latin typeface="+mn-ea"/>
              </a:rPr>
              <a:t>的比较，两个常用衡量指标</a:t>
            </a:r>
            <a:endParaRPr lang="en-US" altLang="zh-CN" sz="2000" dirty="0">
              <a:latin typeface="+mn-ea"/>
            </a:endParaRPr>
          </a:p>
          <a:p>
            <a:pPr marL="987425" indent="-180975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外显率</a:t>
            </a:r>
            <a:endParaRPr lang="en-US" altLang="zh-CN" sz="2000" dirty="0">
              <a:solidFill>
                <a:srgbClr val="0000FF"/>
              </a:solidFill>
              <a:latin typeface="+mn-ea"/>
            </a:endParaRPr>
          </a:p>
          <a:p>
            <a:pPr marL="987425" indent="-180975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有效分枝因数</a:t>
            </a:r>
          </a:p>
        </p:txBody>
      </p:sp>
    </p:spTree>
    <p:extLst>
      <p:ext uri="{BB962C8B-B14F-4D97-AF65-F5344CB8AC3E}">
        <p14:creationId xmlns:p14="http://schemas.microsoft.com/office/powerpoint/2010/main" val="13572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52400" y="1219200"/>
            <a:ext cx="8534400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150000"/>
              </a:lnSpc>
              <a:buNone/>
            </a:pP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外显率定义： </a:t>
            </a:r>
            <a:r>
              <a:rPr lang="en-US" altLang="zh-CN" sz="2400" b="1" dirty="0" smtClean="0">
                <a:latin typeface="+mn-ea"/>
              </a:rPr>
              <a:t>P=L/T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endParaRPr lang="zh-CN" altLang="en-US" sz="20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0000FF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整个搜索过程中</a:t>
            </a:r>
            <a:r>
              <a:rPr lang="zh-CN" altLang="en-US" sz="2000" b="1" dirty="0" smtClean="0">
                <a:latin typeface="+mn-ea"/>
              </a:rPr>
              <a:t>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生成的节点总数</a:t>
            </a:r>
            <a:endParaRPr lang="zh-CN" altLang="en-US" sz="2000" b="1" dirty="0" smtClean="0">
              <a:latin typeface="+mn-ea"/>
            </a:endParaRP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外显率</a:t>
            </a:r>
            <a:r>
              <a:rPr lang="zh-CN" altLang="en-US" sz="2000" b="1" dirty="0" smtClean="0">
                <a:latin typeface="+mn-ea"/>
              </a:rPr>
              <a:t>反映了搜索过程中，从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初始节点</a:t>
            </a:r>
            <a:r>
              <a:rPr lang="zh-CN" altLang="en-US" sz="2000" b="1" dirty="0" smtClean="0">
                <a:latin typeface="+mn-ea"/>
              </a:rPr>
              <a:t>向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目标节点</a:t>
            </a:r>
            <a:r>
              <a:rPr lang="zh-CN" altLang="en-US" sz="2000" b="1" u="wavyHeavy" dirty="0" smtClean="0">
                <a:latin typeface="+mn-ea"/>
              </a:rPr>
              <a:t>接近时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搜索区域的范围</a:t>
            </a:r>
            <a:r>
              <a:rPr lang="zh-CN" altLang="en-US" sz="2000" b="1" dirty="0" smtClean="0">
                <a:latin typeface="+mn-ea"/>
              </a:rPr>
              <a:t>。当</a:t>
            </a:r>
            <a:r>
              <a:rPr lang="en-US" altLang="zh-CN" sz="2000" b="1" dirty="0" smtClean="0">
                <a:latin typeface="+mn-ea"/>
              </a:rPr>
              <a:t>T=L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P=1</a:t>
            </a:r>
            <a:r>
              <a:rPr lang="zh-CN" altLang="en-US" sz="2000" b="1" dirty="0" smtClean="0">
                <a:latin typeface="+mn-ea"/>
              </a:rPr>
              <a:t>，表示搜索过程中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每次只生成一个节点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该节点恰好是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解路径上的节点</a:t>
            </a:r>
            <a:r>
              <a:rPr lang="zh-CN" altLang="en-US" sz="2000" b="1" dirty="0" smtClean="0">
                <a:latin typeface="+mn-ea"/>
              </a:rPr>
              <a:t>，搜索效率最高。</a:t>
            </a:r>
            <a:r>
              <a:rPr lang="en-US" altLang="zh-CN" sz="2000" b="1" dirty="0" smtClean="0">
                <a:latin typeface="+mn-ea"/>
              </a:rPr>
              <a:t>P</a:t>
            </a:r>
            <a:r>
              <a:rPr lang="zh-CN" altLang="en-US" sz="2000" b="1" dirty="0" smtClean="0">
                <a:latin typeface="+mn-ea"/>
              </a:rPr>
              <a:t>越小表示搜索时产生的无用节点愈多，搜索效率愈低。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11430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外显率</a:t>
            </a:r>
          </a:p>
        </p:txBody>
      </p:sp>
    </p:spTree>
    <p:extLst>
      <p:ext uri="{BB962C8B-B14F-4D97-AF65-F5344CB8AC3E}">
        <p14:creationId xmlns:p14="http://schemas.microsoft.com/office/powerpoint/2010/main" val="279985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838200"/>
            <a:ext cx="2209800" cy="487363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有效分枝因素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228600" y="1792311"/>
            <a:ext cx="8382000" cy="4012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有效分枝因数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定义： </a:t>
            </a:r>
            <a:r>
              <a:rPr lang="en-US" altLang="zh-CN" sz="2400" b="0" dirty="0" smtClean="0">
                <a:latin typeface="+mn-ea"/>
              </a:rPr>
              <a:t>B+B</a:t>
            </a:r>
            <a:r>
              <a:rPr lang="en-US" altLang="zh-CN" sz="2400" b="0" baseline="30000" dirty="0" smtClean="0">
                <a:latin typeface="+mn-ea"/>
              </a:rPr>
              <a:t>2</a:t>
            </a:r>
            <a:r>
              <a:rPr lang="en-US" altLang="zh-CN" sz="2400" b="0" dirty="0" smtClean="0">
                <a:latin typeface="+mn-ea"/>
              </a:rPr>
              <a:t>+…+B</a:t>
            </a:r>
            <a:r>
              <a:rPr lang="en-US" altLang="zh-CN" sz="2400" b="0" baseline="30000" dirty="0" smtClean="0">
                <a:latin typeface="+mn-ea"/>
              </a:rPr>
              <a:t>L</a:t>
            </a:r>
            <a:r>
              <a:rPr lang="en-US" altLang="zh-CN" sz="2400" b="0" dirty="0" smtClean="0">
                <a:latin typeface="+mn-ea"/>
              </a:rPr>
              <a:t>=T</a:t>
            </a:r>
            <a:endParaRPr lang="en-US" altLang="zh-CN" sz="2400" b="1" dirty="0" smtClean="0">
              <a:latin typeface="+mn-ea"/>
            </a:endParaRP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：表示在整个搜索过程中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每个节点平均生成的子节点数目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L</a:t>
            </a:r>
            <a:r>
              <a:rPr lang="zh-CN" altLang="en-US" sz="2000" b="1" dirty="0" smtClean="0">
                <a:latin typeface="+mn-ea"/>
              </a:rPr>
              <a:t>：从初始节点到目标节点的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路径长度</a:t>
            </a:r>
            <a:r>
              <a:rPr lang="zh-CN" altLang="en-US" sz="2000" b="1" dirty="0" smtClean="0">
                <a:latin typeface="+mn-ea"/>
              </a:rPr>
              <a:t>；</a:t>
            </a:r>
          </a:p>
          <a:p>
            <a:pPr lvl="2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T</a:t>
            </a:r>
            <a:r>
              <a:rPr lang="zh-CN" altLang="en-US" sz="2000" b="1" dirty="0" smtClean="0">
                <a:latin typeface="+mn-ea"/>
              </a:rPr>
              <a:t>：整个搜索过程中所生成的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节点总数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en-US" altLang="zh-CN" sz="2000" b="1" dirty="0" smtClean="0">
                <a:latin typeface="+mn-ea"/>
              </a:rPr>
              <a:t>B</a:t>
            </a:r>
            <a:r>
              <a:rPr lang="zh-CN" altLang="en-US" sz="2000" b="1" dirty="0" smtClean="0">
                <a:latin typeface="+mn-ea"/>
              </a:rPr>
              <a:t>＝</a:t>
            </a:r>
            <a:r>
              <a:rPr lang="en-US" altLang="zh-CN" sz="2000" b="1" dirty="0" smtClean="0">
                <a:latin typeface="+mn-ea"/>
              </a:rPr>
              <a:t>1</a:t>
            </a:r>
            <a:r>
              <a:rPr lang="zh-CN" altLang="en-US" sz="2000" b="1" dirty="0" smtClean="0">
                <a:latin typeface="+mn-ea"/>
              </a:rPr>
              <a:t>时，</a:t>
            </a:r>
            <a:r>
              <a:rPr lang="en-US" altLang="zh-CN" sz="2000" b="1" dirty="0" smtClean="0">
                <a:latin typeface="+mn-ea"/>
              </a:rPr>
              <a:t>L=T</a:t>
            </a:r>
            <a:r>
              <a:rPr lang="zh-CN" altLang="en-US" sz="2000" b="1" dirty="0" smtClean="0">
                <a:latin typeface="+mn-ea"/>
              </a:rPr>
              <a:t>，此时所生成的节点数最少，搜索效率最高。</a:t>
            </a:r>
          </a:p>
        </p:txBody>
      </p:sp>
    </p:spTree>
    <p:extLst>
      <p:ext uri="{BB962C8B-B14F-4D97-AF65-F5344CB8AC3E}">
        <p14:creationId xmlns:p14="http://schemas.microsoft.com/office/powerpoint/2010/main" val="59124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35358" y="1791237"/>
            <a:ext cx="7924800" cy="3771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衡量搜索策略性能的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准则</a:t>
            </a:r>
            <a:r>
              <a:rPr lang="zh-CN" altLang="en-US" sz="2000" b="1" dirty="0" smtClean="0">
                <a:solidFill>
                  <a:schemeClr val="tx2"/>
                </a:solidFill>
                <a:latin typeface="+mn-ea"/>
              </a:rPr>
              <a:t>：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完备性：</a:t>
            </a:r>
            <a:r>
              <a:rPr lang="zh-CN" altLang="en-US" sz="2000" b="1" dirty="0" smtClean="0">
                <a:latin typeface="+mn-ea"/>
              </a:rPr>
              <a:t>一定能求得问题的解。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尽量避免无效搜索：</a:t>
            </a:r>
            <a:r>
              <a:rPr lang="zh-CN" altLang="en-US" sz="2000" b="1" dirty="0" smtClean="0">
                <a:latin typeface="+mn-ea"/>
              </a:rPr>
              <a:t>增强搜索的目的性，尽量避免产生</a:t>
            </a:r>
            <a:r>
              <a:rPr lang="zh-CN" altLang="en-US" sz="2000" dirty="0">
                <a:latin typeface="+mn-ea"/>
              </a:rPr>
              <a:t>或</a:t>
            </a:r>
            <a:r>
              <a:rPr lang="zh-CN" altLang="en-US" sz="2000" b="1" dirty="0" smtClean="0">
                <a:latin typeface="+mn-ea"/>
              </a:rPr>
              <a:t>考察那些无用的节点。</a:t>
            </a:r>
          </a:p>
          <a:p>
            <a:pPr lvl="1"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控制开销小：</a:t>
            </a:r>
            <a:r>
              <a:rPr lang="zh-CN" altLang="en-US" sz="2000" b="1" dirty="0" smtClean="0">
                <a:latin typeface="+mn-ea"/>
              </a:rPr>
              <a:t>要求搜索策略实现简单。</a:t>
            </a:r>
          </a:p>
          <a:p>
            <a:pPr eaLnBrk="1" hangingPunct="1">
              <a:lnSpc>
                <a:spcPct val="150000"/>
              </a:lnSpc>
              <a:spcAft>
                <a:spcPct val="20000"/>
              </a:spcAft>
              <a:buClr>
                <a:srgbClr val="FF0000"/>
              </a:buClr>
            </a:pPr>
            <a:r>
              <a:rPr lang="zh-CN" altLang="en-US" sz="2000" b="1" dirty="0" smtClean="0">
                <a:latin typeface="+mn-ea"/>
              </a:rPr>
              <a:t>以上准则很难同时满足，因而需在这些准则之间进行折衷，可使综合效果较好。</a:t>
            </a:r>
            <a:endParaRPr lang="zh-CN" altLang="en-US" sz="2000" b="1" dirty="0" smtClean="0">
              <a:solidFill>
                <a:schemeClr val="tx2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332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3" name="Rectangle 3"/>
          <p:cNvSpPr>
            <a:spLocks noChangeArrowheads="1"/>
          </p:cNvSpPr>
          <p:nvPr/>
        </p:nvSpPr>
        <p:spPr bwMode="auto">
          <a:xfrm>
            <a:off x="667694" y="1123733"/>
            <a:ext cx="129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" y="1828800"/>
            <a:ext cx="8153400" cy="31595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搜索策略及有关方法</a:t>
            </a:r>
            <a:endParaRPr lang="en-US" altLang="zh-CN" sz="2000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根据</a:t>
            </a:r>
            <a:r>
              <a:rPr lang="zh-CN" altLang="zh-CN" sz="2000" dirty="0">
                <a:latin typeface="+mn-ea"/>
                <a:ea typeface="+mn-ea"/>
              </a:rPr>
              <a:t>所设定问题，直接从搜索空间中寻找符合条件的答案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zh-CN" sz="2000" dirty="0" smtClean="0">
                <a:latin typeface="+mn-ea"/>
                <a:ea typeface="+mn-ea"/>
              </a:rPr>
              <a:t>搜索空间</a:t>
            </a:r>
            <a:r>
              <a:rPr lang="zh-CN" altLang="zh-CN" sz="2000" dirty="0">
                <a:latin typeface="+mn-ea"/>
                <a:ea typeface="+mn-ea"/>
              </a:rPr>
              <a:t>较大，则需要</a:t>
            </a:r>
            <a:r>
              <a:rPr lang="zh-CN" altLang="zh-CN" sz="2000" dirty="0" smtClean="0">
                <a:latin typeface="+mn-ea"/>
                <a:ea typeface="+mn-ea"/>
              </a:rPr>
              <a:t>采</a:t>
            </a:r>
            <a:r>
              <a:rPr lang="zh-CN" altLang="en-US" sz="2000" dirty="0" smtClean="0">
                <a:latin typeface="+mn-ea"/>
                <a:ea typeface="+mn-ea"/>
              </a:rPr>
              <a:t>用</a:t>
            </a:r>
            <a:r>
              <a:rPr lang="zh-CN" altLang="zh-CN" sz="2000" dirty="0" smtClean="0">
                <a:latin typeface="+mn-ea"/>
                <a:ea typeface="+mn-ea"/>
              </a:rPr>
              <a:t>剪枝</a:t>
            </a:r>
            <a:r>
              <a:rPr lang="zh-CN" altLang="zh-CN" sz="2000" dirty="0">
                <a:latin typeface="+mn-ea"/>
                <a:ea typeface="+mn-ea"/>
              </a:rPr>
              <a:t>和采样等</a:t>
            </a:r>
            <a:r>
              <a:rPr lang="zh-CN" altLang="zh-CN" sz="2000" dirty="0" smtClean="0">
                <a:latin typeface="+mn-ea"/>
                <a:ea typeface="+mn-ea"/>
              </a:rPr>
              <a:t>手段</a:t>
            </a:r>
            <a:r>
              <a:rPr lang="zh-CN" altLang="en-US" sz="2000" dirty="0" smtClean="0">
                <a:latin typeface="+mn-ea"/>
                <a:ea typeface="+mn-ea"/>
              </a:rPr>
              <a:t>。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剪枝：</a:t>
            </a:r>
            <a:r>
              <a:rPr lang="zh-CN" altLang="zh-CN" sz="2000" dirty="0" smtClean="0">
                <a:latin typeface="+mn-ea"/>
                <a:ea typeface="+mn-ea"/>
              </a:rPr>
              <a:t>与搜索树</a:t>
            </a:r>
            <a:r>
              <a:rPr lang="zh-CN" altLang="en-US" sz="2000" dirty="0" smtClean="0"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latin typeface="+mn-ea"/>
                <a:ea typeface="+mn-ea"/>
              </a:rPr>
              <a:t>点</a:t>
            </a:r>
            <a:r>
              <a:rPr lang="zh-CN" altLang="zh-CN" sz="2000" dirty="0">
                <a:latin typeface="+mn-ea"/>
                <a:ea typeface="+mn-ea"/>
              </a:rPr>
              <a:t>出现的位置次序</a:t>
            </a:r>
            <a:r>
              <a:rPr lang="zh-CN" altLang="zh-CN" sz="2000" dirty="0" smtClean="0">
                <a:latin typeface="+mn-ea"/>
                <a:ea typeface="+mn-ea"/>
              </a:rPr>
              <a:t>有关</a:t>
            </a:r>
            <a:endParaRPr lang="en-US" altLang="zh-CN" sz="2000" dirty="0">
              <a:latin typeface="+mn-ea"/>
              <a:ea typeface="+mn-ea"/>
            </a:endParaRPr>
          </a:p>
          <a:p>
            <a:pPr marL="625475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+mn-ea"/>
                <a:ea typeface="+mn-ea"/>
              </a:rPr>
              <a:t>采样：</a:t>
            </a:r>
            <a:r>
              <a:rPr lang="zh-CN" altLang="zh-CN" sz="2000" dirty="0" smtClean="0">
                <a:latin typeface="+mn-ea"/>
                <a:ea typeface="+mn-ea"/>
              </a:rPr>
              <a:t>需要</a:t>
            </a:r>
            <a:r>
              <a:rPr lang="zh-CN" altLang="zh-CN" sz="2000" dirty="0">
                <a:latin typeface="+mn-ea"/>
                <a:ea typeface="+mn-ea"/>
              </a:rPr>
              <a:t>对</a:t>
            </a:r>
            <a:r>
              <a:rPr lang="zh-CN" altLang="zh-CN" sz="2000" dirty="0" smtClean="0">
                <a:latin typeface="+mn-ea"/>
                <a:ea typeface="+mn-ea"/>
              </a:rPr>
              <a:t>可能</a:t>
            </a:r>
            <a:r>
              <a:rPr lang="zh-CN" altLang="en-US" sz="2000" dirty="0" smtClean="0">
                <a:latin typeface="+mn-ea"/>
                <a:ea typeface="+mn-ea"/>
              </a:rPr>
              <a:t>节</a:t>
            </a:r>
            <a:r>
              <a:rPr lang="zh-CN" altLang="zh-CN" sz="2000" dirty="0" smtClean="0">
                <a:latin typeface="+mn-ea"/>
                <a:ea typeface="+mn-ea"/>
              </a:rPr>
              <a:t>点</a:t>
            </a:r>
            <a:r>
              <a:rPr lang="zh-CN" altLang="zh-CN" sz="2000" dirty="0">
                <a:latin typeface="+mn-ea"/>
                <a:ea typeface="+mn-ea"/>
              </a:rPr>
              <a:t>进行大量仿真</a:t>
            </a:r>
            <a:r>
              <a:rPr lang="zh-CN" altLang="zh-CN" sz="2000" dirty="0" smtClean="0">
                <a:latin typeface="+mn-ea"/>
                <a:ea typeface="+mn-ea"/>
              </a:rPr>
              <a:t>模拟</a:t>
            </a: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latin typeface="+mn-ea"/>
                <a:ea typeface="+mn-ea"/>
              </a:rPr>
              <a:t>搜索</a:t>
            </a:r>
            <a:r>
              <a:rPr lang="zh-CN" altLang="zh-CN" sz="2000" dirty="0">
                <a:latin typeface="+mn-ea"/>
                <a:ea typeface="+mn-ea"/>
              </a:rPr>
              <a:t>是人工智能智能能力体现的一种手段，匹配式搜索与数据采样式学习相互结合，使得搜索超越了传统匹配计算模式</a:t>
            </a:r>
            <a:r>
              <a:rPr lang="zh-CN" altLang="zh-CN" sz="2000" dirty="0" smtClean="0">
                <a:latin typeface="+mn-ea"/>
                <a:ea typeface="+mn-ea"/>
              </a:rPr>
              <a:t>。</a:t>
            </a:r>
            <a:endParaRPr lang="zh-CN" altLang="zh-CN" sz="2000" dirty="0">
              <a:latin typeface="+mn-ea"/>
              <a:ea typeface="+mn-ea"/>
            </a:endParaRP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矩形 24"/>
          <p:cNvSpPr>
            <a:spLocks noChangeArrowheads="1"/>
          </p:cNvSpPr>
          <p:nvPr/>
        </p:nvSpPr>
        <p:spPr bwMode="auto">
          <a:xfrm>
            <a:off x="635308" y="1808882"/>
            <a:ext cx="7835721" cy="3372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>
                <a:latin typeface="PingFang SC"/>
              </a:rPr>
              <a:t>按</a:t>
            </a:r>
            <a:r>
              <a:rPr lang="zh-CN" altLang="en-US" sz="2000" dirty="0" smtClean="0">
                <a:solidFill>
                  <a:srgbClr val="0000FF"/>
                </a:solidFill>
                <a:latin typeface="PingFang SC"/>
              </a:rPr>
              <a:t>搜索方式</a:t>
            </a:r>
            <a:r>
              <a:rPr lang="zh-CN" altLang="en-US" sz="2000" dirty="0" smtClean="0">
                <a:latin typeface="PingFang SC"/>
              </a:rPr>
              <a:t>不同</a:t>
            </a:r>
            <a:r>
              <a:rPr lang="zh-CN" altLang="en-US" sz="2000" dirty="0">
                <a:latin typeface="PingFang SC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图搜索</a:t>
            </a:r>
            <a:r>
              <a:rPr lang="zh-CN" altLang="en-US" sz="2000" dirty="0">
                <a:latin typeface="PingFang SC"/>
              </a:rPr>
              <a:t>一般分为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树式搜索</a:t>
            </a:r>
            <a:r>
              <a:rPr lang="zh-CN" altLang="en-US" sz="2000" dirty="0">
                <a:latin typeface="PingFang SC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PingFang SC"/>
              </a:rPr>
              <a:t>线式</a:t>
            </a:r>
            <a:r>
              <a:rPr lang="zh-CN" altLang="en-US" sz="2000" dirty="0" smtClean="0">
                <a:solidFill>
                  <a:srgbClr val="FF0000"/>
                </a:solidFill>
                <a:latin typeface="PingFang SC"/>
              </a:rPr>
              <a:t>搜索</a:t>
            </a:r>
            <a:r>
              <a:rPr lang="zh-CN" altLang="en-US" sz="2000" dirty="0" smtClean="0">
                <a:latin typeface="PingFang SC"/>
              </a:rPr>
              <a:t>。</a:t>
            </a:r>
            <a:endParaRPr lang="en-US" altLang="zh-CN" sz="2000" dirty="0" smtClean="0">
              <a:latin typeface="PingFang SC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PingFang SC"/>
              </a:rPr>
              <a:t>两者区别：</a:t>
            </a:r>
            <a:r>
              <a:rPr lang="zh-CN" altLang="en-US" sz="2000" u="wavyHeavy" dirty="0" smtClean="0">
                <a:latin typeface="PingFang SC"/>
              </a:rPr>
              <a:t>搜索</a:t>
            </a:r>
            <a:r>
              <a:rPr lang="zh-CN" altLang="en-US" sz="2000" u="wavyHeavy" dirty="0">
                <a:latin typeface="PingFang SC"/>
              </a:rPr>
              <a:t>过程中</a:t>
            </a:r>
            <a:r>
              <a:rPr lang="zh-CN" altLang="en-US" sz="2000" dirty="0">
                <a:solidFill>
                  <a:srgbClr val="0000FF"/>
                </a:solidFill>
                <a:latin typeface="PingFang SC"/>
              </a:rPr>
              <a:t>记录节点的轨迹</a:t>
            </a:r>
            <a:r>
              <a:rPr lang="zh-CN" altLang="en-US" sz="2000" dirty="0" smtClean="0">
                <a:solidFill>
                  <a:srgbClr val="0000FF"/>
                </a:solidFill>
                <a:latin typeface="PingFang SC"/>
              </a:rPr>
              <a:t>不同</a:t>
            </a:r>
            <a:endParaRPr lang="en-US" altLang="zh-CN" sz="2000" dirty="0">
              <a:latin typeface="PingFang SC"/>
            </a:endParaRPr>
          </a:p>
          <a:p>
            <a:pPr marL="342900" indent="-342900">
              <a:lnSpc>
                <a:spcPts val="37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/>
              <a:t>用</a:t>
            </a:r>
            <a:r>
              <a:rPr lang="zh-CN" altLang="en-US" sz="2000" dirty="0"/>
              <a:t>一个</a:t>
            </a:r>
            <a:r>
              <a:rPr lang="zh-CN" altLang="en-US" sz="2000" dirty="0">
                <a:solidFill>
                  <a:srgbClr val="FF0000"/>
                </a:solidFill>
              </a:rPr>
              <a:t>数据结构</a:t>
            </a:r>
            <a:r>
              <a:rPr lang="en-US" altLang="zh-CN" sz="2000" dirty="0">
                <a:solidFill>
                  <a:srgbClr val="FF0000"/>
                </a:solidFill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solidFill>
                  <a:srgbClr val="FF0000"/>
                </a:solidFill>
              </a:rPr>
              <a:t>表</a:t>
            </a:r>
            <a:r>
              <a:rPr lang="en-US" altLang="zh-CN" sz="2000" dirty="0">
                <a:solidFill>
                  <a:srgbClr val="FF0000"/>
                </a:solidFill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</a:rPr>
              <a:t>记录</a:t>
            </a:r>
            <a:r>
              <a:rPr lang="en-US" altLang="zh-CN" sz="2000" dirty="0" smtClean="0">
                <a:solidFill>
                  <a:srgbClr val="0000FF"/>
                </a:solidFill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</a:rPr>
              <a:t>存储</a:t>
            </a:r>
            <a:r>
              <a:rPr lang="en-US" altLang="zh-CN" sz="2000" dirty="0">
                <a:solidFill>
                  <a:srgbClr val="0000FF"/>
                </a:solidFill>
              </a:rPr>
              <a:t>)</a:t>
            </a:r>
            <a:r>
              <a:rPr lang="zh-CN" altLang="en-US" sz="2000" dirty="0" smtClean="0"/>
              <a:t>搜索的节点</a:t>
            </a:r>
            <a:endParaRPr lang="en-US" altLang="zh-CN" sz="2000" dirty="0" smtClean="0"/>
          </a:p>
          <a:p>
            <a:pPr>
              <a:lnSpc>
                <a:spcPts val="3500"/>
              </a:lnSpc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◇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树</a:t>
            </a:r>
            <a:r>
              <a:rPr lang="zh-CN" altLang="en-US" sz="2000" dirty="0">
                <a:solidFill>
                  <a:srgbClr val="FF0000"/>
                </a:solidFill>
              </a:rPr>
              <a:t>式</a:t>
            </a:r>
            <a:r>
              <a:rPr lang="zh-CN" altLang="en-US" sz="2000" dirty="0" smtClean="0"/>
              <a:t>：一</a:t>
            </a:r>
            <a:r>
              <a:rPr lang="zh-CN" altLang="en-US" sz="2000" dirty="0"/>
              <a:t>棵</a:t>
            </a:r>
            <a:r>
              <a:rPr lang="zh-CN" altLang="en-US" sz="2000" u="wavyHeavy" dirty="0"/>
              <a:t>节点不断</a:t>
            </a:r>
            <a:r>
              <a:rPr lang="zh-CN" altLang="en-US" sz="2000" u="wavyHeavy" dirty="0">
                <a:solidFill>
                  <a:srgbClr val="0000FF"/>
                </a:solidFill>
              </a:rPr>
              <a:t>生长</a:t>
            </a:r>
            <a:r>
              <a:rPr lang="en-US" altLang="zh-CN" sz="2000" dirty="0"/>
              <a:t>(</a:t>
            </a:r>
            <a:r>
              <a:rPr lang="zh-CN" altLang="en-US" sz="2000" dirty="0"/>
              <a:t>扩展</a:t>
            </a:r>
            <a:r>
              <a:rPr lang="en-US" altLang="zh-CN" sz="2000" dirty="0"/>
              <a:t>)</a:t>
            </a:r>
            <a:r>
              <a:rPr lang="zh-CN" altLang="en-US" sz="2000" dirty="0"/>
              <a:t>的</a:t>
            </a:r>
            <a:r>
              <a:rPr lang="zh-CN" altLang="en-US" sz="2000" dirty="0" smtClean="0">
                <a:solidFill>
                  <a:srgbClr val="FF0000"/>
                </a:solidFill>
              </a:rPr>
              <a:t>搜索树</a:t>
            </a:r>
            <a:endParaRPr lang="en-US" altLang="zh-CN" sz="2000" dirty="0"/>
          </a:p>
          <a:p>
            <a:pPr>
              <a:lnSpc>
                <a:spcPts val="3500"/>
              </a:lnSpc>
              <a:spcAft>
                <a:spcPts val="1200"/>
              </a:spcAft>
            </a:pPr>
            <a:r>
              <a:rPr lang="en-US" altLang="zh-CN" sz="2000" dirty="0" smtClean="0"/>
              <a:t>   </a:t>
            </a:r>
            <a:r>
              <a:rPr lang="en-US" altLang="zh-CN" sz="2000" dirty="0" smtClean="0">
                <a:solidFill>
                  <a:srgbClr val="FF0000"/>
                </a:solidFill>
              </a:rPr>
              <a:t>◇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solidFill>
                  <a:srgbClr val="FF0000"/>
                </a:solidFill>
              </a:rPr>
              <a:t>线式</a:t>
            </a:r>
            <a:r>
              <a:rPr lang="zh-CN" altLang="en-US" sz="2000" dirty="0" smtClean="0"/>
              <a:t>：一</a:t>
            </a:r>
            <a:r>
              <a:rPr lang="zh-CN" altLang="en-US" sz="2000" dirty="0"/>
              <a:t>条</a:t>
            </a:r>
            <a:r>
              <a:rPr lang="zh-CN" altLang="en-US" sz="2000" u="wavyHeavy" dirty="0"/>
              <a:t>节点</a:t>
            </a:r>
            <a:r>
              <a:rPr lang="zh-CN" altLang="en-US" sz="2000" u="wavyHeavy" dirty="0" smtClean="0"/>
              <a:t>不断</a:t>
            </a:r>
            <a:r>
              <a:rPr lang="zh-CN" altLang="en-US" sz="2000" u="wavyHeavy" dirty="0" smtClean="0">
                <a:solidFill>
                  <a:srgbClr val="0000FF"/>
                </a:solidFill>
              </a:rPr>
              <a:t>延长</a:t>
            </a:r>
            <a:r>
              <a:rPr lang="en-US" altLang="zh-CN" sz="2000" dirty="0"/>
              <a:t>(</a:t>
            </a:r>
            <a:r>
              <a:rPr lang="zh-CN" altLang="en-US" sz="2000" dirty="0"/>
              <a:t>扩展</a:t>
            </a:r>
            <a:r>
              <a:rPr lang="en-US" altLang="zh-CN" sz="2000" dirty="0"/>
              <a:t>)</a:t>
            </a:r>
            <a:r>
              <a:rPr lang="zh-CN" altLang="en-US" sz="2000" dirty="0"/>
              <a:t>的</a:t>
            </a:r>
            <a:r>
              <a:rPr lang="zh-CN" altLang="en-US" sz="2000" dirty="0" smtClean="0">
                <a:solidFill>
                  <a:srgbClr val="FF0000"/>
                </a:solidFill>
              </a:rPr>
              <a:t>折线</a:t>
            </a:r>
            <a:endParaRPr lang="en-US" altLang="zh-CN" sz="2000" dirty="0" smtClean="0"/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FontTx/>
              <a:buChar char="□"/>
            </a:pPr>
            <a:r>
              <a:rPr lang="zh-CN" altLang="en-US" sz="2000" dirty="0" smtClean="0"/>
              <a:t>若</a:t>
            </a:r>
            <a:r>
              <a:rPr lang="zh-CN" altLang="en-US" sz="2000" dirty="0"/>
              <a:t>能找到目标节点，</a:t>
            </a:r>
            <a:r>
              <a:rPr lang="zh-CN" altLang="en-US" sz="2000" dirty="0">
                <a:solidFill>
                  <a:srgbClr val="FF0000"/>
                </a:solidFill>
              </a:rPr>
              <a:t>折线</a:t>
            </a:r>
            <a:r>
              <a:rPr lang="zh-CN" altLang="en-US" sz="2000" dirty="0"/>
              <a:t>就是搜索的</a:t>
            </a:r>
            <a:r>
              <a:rPr lang="zh-CN" altLang="en-US" sz="2000" dirty="0">
                <a:solidFill>
                  <a:srgbClr val="0000FF"/>
                </a:solidFill>
              </a:rPr>
              <a:t>路径</a:t>
            </a:r>
            <a:r>
              <a:rPr lang="zh-CN" altLang="en-US" sz="2000" dirty="0"/>
              <a:t>。而</a:t>
            </a:r>
            <a:r>
              <a:rPr lang="zh-CN" altLang="en-US" sz="2000" dirty="0">
                <a:solidFill>
                  <a:srgbClr val="FF0000"/>
                </a:solidFill>
              </a:rPr>
              <a:t>搜索树</a:t>
            </a:r>
            <a:r>
              <a:rPr lang="zh-CN" altLang="en-US" sz="2000" dirty="0"/>
              <a:t>则需要由</a:t>
            </a:r>
            <a:r>
              <a:rPr lang="zh-CN" altLang="en-US" sz="2000" dirty="0">
                <a:solidFill>
                  <a:srgbClr val="0000FF"/>
                </a:solidFill>
              </a:rPr>
              <a:t>目标节点</a:t>
            </a:r>
            <a:r>
              <a:rPr lang="zh-CN" altLang="en-US" sz="2000" dirty="0"/>
              <a:t>到</a:t>
            </a:r>
            <a:r>
              <a:rPr lang="zh-CN" altLang="en-US" sz="2000" dirty="0">
                <a:solidFill>
                  <a:srgbClr val="0000FF"/>
                </a:solidFill>
              </a:rPr>
              <a:t>初始节点</a:t>
            </a:r>
            <a:r>
              <a:rPr lang="zh-CN" altLang="en-US" sz="2000" dirty="0"/>
              <a:t>的</a:t>
            </a:r>
            <a:r>
              <a:rPr lang="zh-CN" altLang="en-US" sz="2000" dirty="0">
                <a:solidFill>
                  <a:srgbClr val="FF0000"/>
                </a:solidFill>
              </a:rPr>
              <a:t>回溯</a:t>
            </a:r>
            <a:r>
              <a:rPr lang="zh-CN" altLang="en-US" sz="2000" dirty="0" smtClean="0"/>
              <a:t>，以</a:t>
            </a:r>
            <a:r>
              <a:rPr lang="zh-CN" altLang="en-US" sz="2000" dirty="0" smtClean="0">
                <a:solidFill>
                  <a:srgbClr val="0000FF"/>
                </a:solidFill>
              </a:rPr>
              <a:t>确定路径</a:t>
            </a:r>
            <a:r>
              <a:rPr lang="zh-CN" altLang="en-US" sz="2000" dirty="0"/>
              <a:t>。</a:t>
            </a:r>
          </a:p>
        </p:txBody>
      </p:sp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658368" y="1045464"/>
            <a:ext cx="205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</a:rPr>
              <a:t>、图搜索形式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28800"/>
            <a:ext cx="8001000" cy="3962400"/>
          </a:xfrm>
        </p:spPr>
        <p:txBody>
          <a:bodyPr lIns="0" tIns="0" rIns="0" bIns="0"/>
          <a:lstStyle/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上述过程是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状态空间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一般图搜索算法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，具有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通用性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，后续讨论的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各种状态空间搜索策略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均可视为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此过程的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特例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u="wavyDbl" dirty="0" smtClean="0">
                <a:latin typeface="楷体_GB2312" pitchFamily="49" charset="-122"/>
                <a:ea typeface="楷体_GB2312" pitchFamily="49" charset="-122"/>
              </a:rPr>
              <a:t>各种搜索策略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主要区别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不同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如，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先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是将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排在前面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kumimoji="1" lang="zh-CN" altLang="en-US" sz="18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先生成、先扩展。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先入先出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深度优先  </a:t>
            </a:r>
            <a:r>
              <a:rPr kumimoji="1" lang="en-US" altLang="zh-CN" sz="2000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表→“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栈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”；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总是沿一条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“分枝”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纵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向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扩展，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再回溯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扩展最近的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兄弟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分枝。</a:t>
            </a:r>
            <a:endParaRPr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              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先入后出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\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后入先出</a:t>
            </a:r>
            <a:r>
              <a:rPr kumimoji="1" lang="en-US" altLang="zh-CN" sz="18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1987" name="Rectangle 5"/>
          <p:cNvSpPr>
            <a:spLocks noChangeArrowheads="1"/>
          </p:cNvSpPr>
          <p:nvPr/>
        </p:nvSpPr>
        <p:spPr bwMode="auto">
          <a:xfrm>
            <a:off x="668216" y="984736"/>
            <a:ext cx="42085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4</a:t>
            </a:r>
            <a:r>
              <a:rPr lang="zh-CN" altLang="en-US" dirty="0" smtClean="0">
                <a:solidFill>
                  <a:schemeClr val="tx2"/>
                </a:solidFill>
              </a:rPr>
              <a:t>、</a:t>
            </a:r>
            <a:r>
              <a:rPr lang="zh-CN" altLang="en-US" dirty="0">
                <a:solidFill>
                  <a:schemeClr val="tx2"/>
                </a:solidFill>
              </a:rPr>
              <a:t>图搜索一般过程的几点说明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4041648" y="2734056"/>
            <a:ext cx="4606515" cy="657999"/>
            <a:chOff x="4041648" y="2734056"/>
            <a:chExt cx="4606515" cy="657999"/>
          </a:xfrm>
        </p:grpSpPr>
        <p:sp>
          <p:nvSpPr>
            <p:cNvPr id="2" name="矩形 1"/>
            <p:cNvSpPr/>
            <p:nvPr/>
          </p:nvSpPr>
          <p:spPr bwMode="auto">
            <a:xfrm>
              <a:off x="4041648" y="2734056"/>
              <a:ext cx="3429000" cy="38100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6967884" y="3115056"/>
              <a:ext cx="1680279" cy="276999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dirty="0">
                  <a:solidFill>
                    <a:srgbClr val="FF0000"/>
                  </a:solidFill>
                  <a:latin typeface="+mn-ea"/>
                  <a:ea typeface="+mn-ea"/>
                </a:rPr>
                <a:t>不同</a:t>
              </a:r>
              <a:r>
                <a:rPr lang="zh-CN" altLang="en-US" sz="1800" dirty="0" smtClean="0">
                  <a:solidFill>
                    <a:srgbClr val="FF0000"/>
                  </a:solidFill>
                  <a:latin typeface="+mn-ea"/>
                  <a:ea typeface="+mn-ea"/>
                </a:rPr>
                <a:t>的数据结构</a:t>
              </a:r>
              <a:endParaRPr lang="zh-CN" altLang="en-US" sz="18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647163" y="1052710"/>
            <a:ext cx="2590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solidFill>
                  <a:schemeClr val="tx2"/>
                </a:solidFill>
              </a:rPr>
              <a:t>附：数据结构知识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29990" y="1739721"/>
            <a:ext cx="805681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ts val="32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栈：</a:t>
            </a:r>
            <a:r>
              <a:rPr lang="zh-CN" altLang="en-US" sz="2000" u="wavyDbl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操作受限制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线性表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线性结构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dirty="0" smtClean="0">
              <a:solidFill>
                <a:schemeClr val="tx2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队列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Queue</a:t>
            </a:r>
            <a:r>
              <a:rPr lang="en-US" altLang="zh-CN" sz="2000" dirty="0" smtClean="0">
                <a:solidFill>
                  <a:schemeClr val="tx2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前端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队首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删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除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u="wavyHeavy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后端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队尾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，没有元素为空。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</a:pP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栈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(Stack)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：仅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u="wavyHeavy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头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栈顶</a:t>
            </a:r>
            <a:r>
              <a:rPr lang="en-US" altLang="zh-CN" sz="2000" u="wavyHeavy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进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插入和删除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操作的线性表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43000" y="3139260"/>
            <a:ext cx="7391400" cy="2728140"/>
            <a:chOff x="1143000" y="3139260"/>
            <a:chExt cx="7391400" cy="272814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516732"/>
              <a:ext cx="3962400" cy="1817268"/>
            </a:xfrm>
            <a:prstGeom prst="rect">
              <a:avLst/>
            </a:prstGeom>
          </p:spPr>
        </p:pic>
        <p:grpSp>
          <p:nvGrpSpPr>
            <p:cNvPr id="12" name="组合 11"/>
            <p:cNvGrpSpPr/>
            <p:nvPr/>
          </p:nvGrpSpPr>
          <p:grpSpPr>
            <a:xfrm>
              <a:off x="1143000" y="3139260"/>
              <a:ext cx="2608919" cy="2728140"/>
              <a:chOff x="808839" y="3151673"/>
              <a:chExt cx="2608919" cy="2728140"/>
            </a:xfrm>
          </p:grpSpPr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55559" y="3151673"/>
                <a:ext cx="1980636" cy="2376276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eaLnBrk="1" hangingPunct="1"/>
                    <a:r>
                      <a:rPr lang="zh-CN" altLang="en-US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队列</a:t>
                    </a:r>
                    <a:r>
                      <a:rPr lang="en-US" altLang="zh-CN" sz="1600" dirty="0" smtClean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Q </a:t>
                    </a:r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 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1600" dirty="0">
                        <a:solidFill>
                          <a:schemeClr val="tx2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  <a:endParaRPr lang="zh-CN" altLang="en-US" sz="1600" dirty="0">
                      <a:solidFill>
                        <a:schemeClr val="tx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839" y="5633592"/>
                    <a:ext cx="2608919" cy="24622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4918" t="-26829" r="-3981" b="-512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54543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77" name="Text Box 17"/>
          <p:cNvSpPr txBox="1">
            <a:spLocks noChangeArrowheads="1"/>
          </p:cNvSpPr>
          <p:nvPr/>
        </p:nvSpPr>
        <p:spPr bwMode="auto">
          <a:xfrm>
            <a:off x="4540250" y="1935163"/>
            <a:ext cx="2774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搜索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>
                <a:latin typeface="+mn-ea"/>
                <a:ea typeface="+mn-ea"/>
              </a:rPr>
              <a:t>基本</a:t>
            </a:r>
            <a:r>
              <a:rPr lang="zh-CN" altLang="en-US" dirty="0" smtClean="0">
                <a:latin typeface="+mn-ea"/>
                <a:ea typeface="+mn-ea"/>
              </a:rPr>
              <a:t>概念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147" name="Text Box 24"/>
          <p:cNvSpPr txBox="1">
            <a:spLocks noChangeArrowheads="1"/>
          </p:cNvSpPr>
          <p:nvPr/>
        </p:nvSpPr>
        <p:spPr bwMode="auto">
          <a:xfrm>
            <a:off x="4540250" y="2697163"/>
            <a:ext cx="20129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latin typeface="+mn-ea"/>
                <a:ea typeface="+mn-ea"/>
              </a:rPr>
              <a:t>2</a:t>
            </a:r>
            <a:r>
              <a:rPr lang="zh-CN" altLang="en-US">
                <a:latin typeface="+mn-ea"/>
                <a:ea typeface="+mn-ea"/>
              </a:rPr>
              <a:t>、搜索策略</a:t>
            </a:r>
          </a:p>
        </p:txBody>
      </p:sp>
      <p:sp>
        <p:nvSpPr>
          <p:cNvPr id="6148" name="Text Box 31"/>
          <p:cNvSpPr txBox="1">
            <a:spLocks noChangeArrowheads="1"/>
          </p:cNvSpPr>
          <p:nvPr/>
        </p:nvSpPr>
        <p:spPr bwMode="auto">
          <a:xfrm>
            <a:off x="4540250" y="3459163"/>
            <a:ext cx="17843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3</a:t>
            </a:r>
            <a:r>
              <a:rPr lang="zh-CN" altLang="en-US" dirty="0" smtClean="0">
                <a:latin typeface="+mn-ea"/>
                <a:ea typeface="+mn-ea"/>
              </a:rPr>
              <a:t>、搜索算法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6151" name="Picture 63" descr="u=276253129,52541480&amp;fm=23&amp;gp=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50" y="4495800"/>
            <a:ext cx="1936750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2" name="Text Box 72"/>
          <p:cNvSpPr txBox="1">
            <a:spLocks noChangeArrowheads="1"/>
          </p:cNvSpPr>
          <p:nvPr/>
        </p:nvSpPr>
        <p:spPr bwMode="auto">
          <a:xfrm>
            <a:off x="685800" y="960438"/>
            <a:ext cx="160020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2800" dirty="0" smtClean="0">
                <a:solidFill>
                  <a:schemeClr val="tx2"/>
                </a:solidFill>
                <a:latin typeface="+mn-ea"/>
                <a:ea typeface="+mn-ea"/>
              </a:rPr>
              <a:t>主要内容</a:t>
            </a:r>
            <a:endParaRPr lang="zh-CN" altLang="en-US" sz="2800" dirty="0">
              <a:solidFill>
                <a:schemeClr val="tx2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1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47617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5358" y="1831975"/>
            <a:ext cx="8077200" cy="3806825"/>
          </a:xfrm>
        </p:spPr>
        <p:txBody>
          <a:bodyPr lIns="0" tIns="0" rIns="0" bIns="0"/>
          <a:lstStyle/>
          <a:p>
            <a:pPr marL="447675" indent="-447675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步骤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(6)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针对集合</a:t>
            </a:r>
            <a:r>
              <a:rPr kumimoji="1" lang="en-US" altLang="zh-CN" sz="2000" b="1" u="wavyHeavy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中，子节点的不同情况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进行处理时，若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第②种情况时，其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</a:rPr>
              <a:t>新生成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节点应作为哪一个节点的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呢？（如何确定集合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的父节点？）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一般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由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路径上的代价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来决定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哪一条路径的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代价小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，相应的节点就作为其父节点。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该新生成节点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路径上的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：路径上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所有“有向边”的</a:t>
            </a:r>
            <a:endParaRPr kumimoji="1" lang="en-US" altLang="zh-CN" sz="20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代价之和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2286000" y="5100935"/>
            <a:ext cx="1905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en-US" altLang="zh-CN" dirty="0"/>
              <a:t>---</a:t>
            </a:r>
            <a:r>
              <a:rPr kumimoji="1" lang="zh-CN" altLang="en-US" dirty="0">
                <a:solidFill>
                  <a:srgbClr val="FF0000"/>
                </a:solidFill>
              </a:rPr>
              <a:t>代价搜索</a:t>
            </a:r>
          </a:p>
        </p:txBody>
      </p:sp>
      <p:sp>
        <p:nvSpPr>
          <p:cNvPr id="4" name="线形标注 2(无边框) 3"/>
          <p:cNvSpPr/>
          <p:nvPr/>
        </p:nvSpPr>
        <p:spPr bwMode="auto">
          <a:xfrm flipH="1">
            <a:off x="1410237" y="978795"/>
            <a:ext cx="6679842" cy="307777"/>
          </a:xfrm>
          <a:prstGeom prst="callout2">
            <a:avLst>
              <a:gd name="adj1" fmla="val 18750"/>
              <a:gd name="adj2" fmla="val -1007"/>
              <a:gd name="adj3" fmla="val 18750"/>
              <a:gd name="adj4" fmla="val -4906"/>
              <a:gd name="adj5" fmla="val 270624"/>
              <a:gd name="adj6" fmla="val -478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已生成、未扩展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已从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取出放入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CLOSED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但尚未扩展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5"/>
          <p:cNvSpPr>
            <a:spLocks noChangeArrowheads="1"/>
          </p:cNvSpPr>
          <p:nvPr/>
        </p:nvSpPr>
        <p:spPr bwMode="auto">
          <a:xfrm>
            <a:off x="609600" y="709613"/>
            <a:ext cx="8001000" cy="7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一个</a:t>
            </a:r>
            <a:r>
              <a:rPr lang="zh-CN" altLang="en-US" dirty="0">
                <a:solidFill>
                  <a:srgbClr val="FF0000"/>
                </a:solidFill>
              </a:rPr>
              <a:t>新生成</a:t>
            </a:r>
            <a:r>
              <a:rPr lang="zh-CN" altLang="en-US" dirty="0">
                <a:solidFill>
                  <a:schemeClr val="tx2"/>
                </a:solidFill>
              </a:rPr>
              <a:t>的节点，若</a:t>
            </a:r>
            <a:r>
              <a:rPr lang="zh-CN" altLang="en-US" u="wavyDbl" dirty="0">
                <a:solidFill>
                  <a:schemeClr val="tx2"/>
                </a:solidFill>
              </a:rPr>
              <a:t>已作为其它节点的后继节点</a:t>
            </a:r>
            <a:r>
              <a:rPr lang="zh-CN" altLang="en-US" dirty="0">
                <a:solidFill>
                  <a:srgbClr val="FF0000"/>
                </a:solidFill>
              </a:rPr>
              <a:t>被生成过</a:t>
            </a:r>
            <a:r>
              <a:rPr lang="en-US" altLang="zh-CN" dirty="0" smtClean="0">
                <a:solidFill>
                  <a:schemeClr val="tx2"/>
                </a:solidFill>
              </a:rPr>
              <a:t>(</a:t>
            </a:r>
            <a:r>
              <a:rPr lang="zh-CN" altLang="en-US" dirty="0" smtClean="0">
                <a:solidFill>
                  <a:srgbClr val="0000FF"/>
                </a:solidFill>
              </a:rPr>
              <a:t>图中已出现</a:t>
            </a:r>
            <a:r>
              <a:rPr lang="zh-CN" altLang="en-US" dirty="0">
                <a:solidFill>
                  <a:srgbClr val="0000FF"/>
                </a:solidFill>
              </a:rPr>
              <a:t>过</a:t>
            </a:r>
            <a:r>
              <a:rPr lang="en-US" altLang="zh-CN" dirty="0">
                <a:solidFill>
                  <a:schemeClr val="tx2"/>
                </a:solidFill>
              </a:rPr>
              <a:t>)</a:t>
            </a:r>
            <a:r>
              <a:rPr lang="zh-CN" altLang="en-US" dirty="0">
                <a:solidFill>
                  <a:schemeClr val="tx2"/>
                </a:solidFill>
              </a:rPr>
              <a:t>，该新节点应作为哪个节点的后继节点？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685800" y="1897062"/>
            <a:ext cx="7772400" cy="3894138"/>
            <a:chOff x="685800" y="1752599"/>
            <a:chExt cx="7772400" cy="3894581"/>
          </a:xfrm>
        </p:grpSpPr>
        <p:sp>
          <p:nvSpPr>
            <p:cNvPr id="44036" name="Rectangle 5"/>
            <p:cNvSpPr>
              <a:spLocks noChangeArrowheads="1"/>
            </p:cNvSpPr>
            <p:nvPr/>
          </p:nvSpPr>
          <p:spPr bwMode="auto">
            <a:xfrm>
              <a:off x="685800" y="1752599"/>
              <a:ext cx="75438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●：已扩展节点，位于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CLOSED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中；</a:t>
              </a:r>
              <a:r>
                <a:rPr lang="zh-CN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○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：未扩展节点，位于</a:t>
              </a:r>
              <a:r>
                <a:rPr lang="en-US" altLang="zh-CN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OPEN</a:t>
              </a:r>
              <a:r>
                <a:rPr lang="zh-CN" altLang="en-US" sz="2000">
                  <a:solidFill>
                    <a:schemeClr val="tx2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中。</a:t>
              </a:r>
              <a:endParaRPr lang="zh-CN" altLang="en-US" sz="2000">
                <a:solidFill>
                  <a:schemeClr val="tx2"/>
                </a:solidFill>
              </a:endParaRPr>
            </a:p>
          </p:txBody>
        </p:sp>
        <p:pic>
          <p:nvPicPr>
            <p:cNvPr id="44037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187" y="2365176"/>
              <a:ext cx="3688413" cy="32765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38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600" y="2365177"/>
              <a:ext cx="3657600" cy="3282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89176"/>
            <a:ext cx="8077200" cy="34290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⑷ 若发生第③种情况，除应确定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指向其父节点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的指针外，还需确定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之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的指针。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⑸ 图搜索中，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除初始节点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之外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，任何节点都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含有且仅含有一个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。因此，由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各个节点及指向其对应父节点的指针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所构成的集合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一棵树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3" name="线形标注 2 2"/>
          <p:cNvSpPr/>
          <p:nvPr/>
        </p:nvSpPr>
        <p:spPr bwMode="auto">
          <a:xfrm>
            <a:off x="4038600" y="914400"/>
            <a:ext cx="4495800" cy="307975"/>
          </a:xfrm>
          <a:prstGeom prst="borderCallout2">
            <a:avLst>
              <a:gd name="adj1" fmla="val 18750"/>
              <a:gd name="adj2" fmla="val -479"/>
              <a:gd name="adj3" fmla="val 21689"/>
              <a:gd name="adj4" fmla="val -5591"/>
              <a:gd name="adj5" fmla="val 315058"/>
              <a:gd name="adj6" fmla="val -3265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latin typeface="+mn-ea"/>
                <a:ea typeface="+mn-ea"/>
              </a:rPr>
              <a:t>已生成、也扩展</a:t>
            </a:r>
            <a:r>
              <a:rPr lang="en-US" altLang="zh-CN" sz="2000" dirty="0">
                <a:latin typeface="+mn-ea"/>
                <a:ea typeface="+mn-ea"/>
              </a:rPr>
              <a:t>(</a:t>
            </a:r>
            <a:r>
              <a:rPr lang="zh-CN" altLang="en-US" sz="2000" dirty="0">
                <a:latin typeface="+mn-ea"/>
                <a:ea typeface="+mn-ea"/>
              </a:rPr>
              <a:t>在</a:t>
            </a:r>
            <a:r>
              <a:rPr lang="en-US" altLang="zh-CN" sz="2000" dirty="0">
                <a:latin typeface="+mn-ea"/>
                <a:ea typeface="+mn-ea"/>
              </a:rPr>
              <a:t>CLOSED</a:t>
            </a:r>
            <a:r>
              <a:rPr lang="zh-CN" altLang="en-US" sz="2000" dirty="0">
                <a:latin typeface="+mn-ea"/>
                <a:ea typeface="+mn-ea"/>
              </a:rPr>
              <a:t>中扩展过的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6009"/>
            <a:ext cx="1163666" cy="12417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1267"/>
            <a:ext cx="8001000" cy="292387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⑹ 在搜索过程的第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(4)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即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一旦</a:t>
            </a:r>
            <a:r>
              <a:rPr kumimoji="1"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某个被考查的节点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，则搜索过程成功结束。此时，由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路径上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所有操作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符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就构成了该问题的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，而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</a:t>
            </a:r>
            <a:r>
              <a:rPr kumimoji="1"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由各节点指向各自父节点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指针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确定。</a:t>
            </a:r>
            <a:endParaRPr kumimoji="1"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⑺ </a:t>
            </a:r>
            <a:r>
              <a:rPr kumimoji="1" lang="zh-CN" altLang="en-US" sz="2400" b="1" dirty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搜索过程终止在第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即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未能达到目标，且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表中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已再无可供扩展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的节点，则搜索失败结束。</a:t>
            </a:r>
            <a:endParaRPr kumimoji="1" lang="zh-CN" altLang="en-US" sz="2400" dirty="0" smtClean="0">
              <a:solidFill>
                <a:srgbClr val="0000CC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876800" y="756047"/>
            <a:ext cx="3352800" cy="615553"/>
          </a:xfrm>
          <a:prstGeom prst="borderCallout2">
            <a:avLst>
              <a:gd name="adj1" fmla="val 18750"/>
              <a:gd name="adj2" fmla="val 38"/>
              <a:gd name="adj3" fmla="val 18750"/>
              <a:gd name="adj4" fmla="val -6676"/>
              <a:gd name="adj5" fmla="val 166919"/>
              <a:gd name="adj6" fmla="val -41536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考查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是否为目标节点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 eaLnBrk="1" hangingPunct="1"/>
            <a:r>
              <a:rPr kumimoji="1" lang="zh-CN" altLang="en-US" sz="2000" dirty="0" smtClean="0">
                <a:latin typeface="+mn-ea"/>
                <a:ea typeface="+mn-ea"/>
              </a:rPr>
              <a:t>若是</a:t>
            </a:r>
            <a:r>
              <a:rPr kumimoji="1" lang="zh-CN" altLang="en-US" sz="2000" dirty="0">
                <a:latin typeface="+mn-ea"/>
                <a:ea typeface="+mn-ea"/>
              </a:rPr>
              <a:t>，即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得到解</a:t>
            </a:r>
            <a:r>
              <a:rPr kumimoji="1" lang="zh-CN" altLang="en-US" sz="2000" dirty="0">
                <a:latin typeface="+mn-ea"/>
                <a:ea typeface="+mn-ea"/>
              </a:rPr>
              <a:t>，成功退出</a:t>
            </a:r>
            <a:r>
              <a:rPr kumimoji="1" lang="zh-CN" altLang="en-US" sz="2000" dirty="0" smtClean="0">
                <a:latin typeface="+mn-ea"/>
                <a:ea typeface="+mn-ea"/>
              </a:rPr>
              <a:t>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4" name="线形标注 2 3"/>
          <p:cNvSpPr/>
          <p:nvPr/>
        </p:nvSpPr>
        <p:spPr bwMode="auto">
          <a:xfrm>
            <a:off x="4495800" y="5154811"/>
            <a:ext cx="3733800" cy="615553"/>
          </a:xfrm>
          <a:prstGeom prst="borderCallout2">
            <a:avLst>
              <a:gd name="adj1" fmla="val 18750"/>
              <a:gd name="adj2" fmla="val 38"/>
              <a:gd name="adj3" fmla="val 18750"/>
              <a:gd name="adj4" fmla="val -6676"/>
              <a:gd name="adj5" fmla="val -147543"/>
              <a:gd name="adj6" fmla="val -10049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kumimoji="1" lang="zh-CN" altLang="en-US" sz="2000" dirty="0"/>
              <a:t>检查</a:t>
            </a:r>
            <a:r>
              <a:rPr kumimoji="1" lang="en-US" altLang="zh-CN" sz="2000" dirty="0">
                <a:solidFill>
                  <a:srgbClr val="FF0000"/>
                </a:solidFill>
              </a:rPr>
              <a:t>OPEN</a:t>
            </a:r>
            <a:r>
              <a:rPr kumimoji="1" lang="zh-CN" altLang="en-US" sz="2000" dirty="0">
                <a:solidFill>
                  <a:srgbClr val="FF0000"/>
                </a:solidFill>
              </a:rPr>
              <a:t>表是否为空</a:t>
            </a:r>
            <a:r>
              <a:rPr kumimoji="1" lang="zh-CN" altLang="en-US" sz="2000" dirty="0" smtClean="0"/>
              <a:t>，</a:t>
            </a:r>
            <a:endParaRPr kumimoji="1" lang="en-US" altLang="zh-CN" sz="2000" dirty="0" smtClean="0"/>
          </a:p>
          <a:p>
            <a:pPr eaLnBrk="1" hangingPunct="1"/>
            <a:r>
              <a:rPr kumimoji="1" lang="zh-CN" altLang="en-US" sz="2000" dirty="0" smtClean="0"/>
              <a:t>若</a:t>
            </a:r>
            <a:r>
              <a:rPr kumimoji="1" lang="zh-CN" altLang="en-US" sz="2000" dirty="0"/>
              <a:t>为空，则问题</a:t>
            </a:r>
            <a:r>
              <a:rPr kumimoji="1" lang="zh-CN" altLang="en-US" sz="2000" dirty="0">
                <a:solidFill>
                  <a:srgbClr val="FF0000"/>
                </a:solidFill>
              </a:rPr>
              <a:t>无解</a:t>
            </a:r>
            <a:r>
              <a:rPr kumimoji="1" lang="zh-CN" altLang="en-US" sz="2000" dirty="0"/>
              <a:t>，失败</a:t>
            </a:r>
            <a:r>
              <a:rPr kumimoji="1" lang="zh-CN" altLang="en-US" sz="2000" dirty="0" smtClean="0"/>
              <a:t>退出。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6"/>
          <p:cNvSpPr>
            <a:spLocks noChangeArrowheads="1"/>
          </p:cNvSpPr>
          <p:nvPr/>
        </p:nvSpPr>
        <p:spPr bwMode="auto">
          <a:xfrm>
            <a:off x="685800" y="947928"/>
            <a:ext cx="2286000" cy="427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chemeClr val="tx2"/>
                </a:solidFill>
              </a:rPr>
              <a:t>3.2 </a:t>
            </a:r>
            <a:r>
              <a:rPr lang="zh-CN" altLang="en-US" sz="2800" dirty="0">
                <a:solidFill>
                  <a:schemeClr val="tx2"/>
                </a:solidFill>
              </a:rPr>
              <a:t>盲目搜索</a:t>
            </a:r>
          </a:p>
        </p:txBody>
      </p:sp>
      <p:sp>
        <p:nvSpPr>
          <p:cNvPr id="46083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15464" y="1899136"/>
            <a:ext cx="7842736" cy="3352800"/>
          </a:xfrm>
        </p:spPr>
        <p:txBody>
          <a:bodyPr lIns="0" tIns="0" rIns="0" bIns="0"/>
          <a:lstStyle/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不需要重新安排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</a:t>
            </a: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无信息搜索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或者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盲目搜索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ea typeface="楷体_GB2312" pitchFamily="49" charset="-122"/>
              </a:rPr>
              <a:t>解空间的遍历）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包括：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深度优先搜索</a:t>
            </a: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等代价搜索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       ……</a:t>
            </a:r>
            <a:endParaRPr kumimoji="1" lang="zh-CN" altLang="en-US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6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只适用于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求解比较简单的问题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" name="线形标注 2 1"/>
          <p:cNvSpPr/>
          <p:nvPr/>
        </p:nvSpPr>
        <p:spPr bwMode="auto">
          <a:xfrm>
            <a:off x="4267200" y="838200"/>
            <a:ext cx="4191000" cy="304800"/>
          </a:xfrm>
          <a:prstGeom prst="borderCallout2">
            <a:avLst>
              <a:gd name="adj1" fmla="val 15865"/>
              <a:gd name="adj2" fmla="val -151"/>
              <a:gd name="adj3" fmla="val 18750"/>
              <a:gd name="adj4" fmla="val -16667"/>
              <a:gd name="adj5" fmla="val 354439"/>
              <a:gd name="adj6" fmla="val -34098"/>
            </a:avLst>
          </a:prstGeom>
          <a:ln>
            <a:prstDash val="dash"/>
            <a:tailEnd type="triangle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无需考虑</a:t>
            </a:r>
            <a:r>
              <a: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节点放入</a:t>
            </a:r>
            <a:r>
              <a:rPr lang="en-US" altLang="zh-CN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3129" y="1752600"/>
            <a:ext cx="7626471" cy="1066800"/>
          </a:xfrm>
        </p:spPr>
        <p:txBody>
          <a:bodyPr lIns="0" tIns="0" rIns="0" bIns="0"/>
          <a:lstStyle/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定义：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从起始节点开始，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逐层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扩展节点，搜索目标节点</a:t>
            </a:r>
            <a:r>
              <a:rPr kumimoji="1" lang="zh-CN" altLang="en-US" sz="2000" b="1" dirty="0" smtClean="0">
                <a:ea typeface="楷体_GB2312" pitchFamily="49" charset="-122"/>
              </a:rPr>
              <a:t>的方法。</a:t>
            </a: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特点：</a:t>
            </a:r>
            <a:r>
              <a:rPr kumimoji="1" lang="zh-CN" altLang="en-US" sz="2000" b="1" dirty="0" smtClean="0">
                <a:ea typeface="楷体_GB2312" pitchFamily="49" charset="-122"/>
              </a:rPr>
              <a:t>搜索</a:t>
            </a:r>
            <a:r>
              <a:rPr kumimoji="1" lang="zh-CN" altLang="en-US" sz="2000" b="1" dirty="0" smtClean="0">
                <a:solidFill>
                  <a:srgbClr val="0000FF"/>
                </a:solidFill>
                <a:ea typeface="楷体_GB2312" pitchFamily="49" charset="-122"/>
              </a:rPr>
              <a:t>代价较高</a:t>
            </a:r>
            <a:r>
              <a:rPr kumimoji="1" lang="zh-CN" altLang="en-US" sz="2000" b="1" dirty="0" smtClean="0">
                <a:ea typeface="楷体_GB2312" pitchFamily="49" charset="-122"/>
              </a:rPr>
              <a:t>，但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若有解存在，</a:t>
            </a:r>
            <a:r>
              <a:rPr kumimoji="1" lang="zh-CN" altLang="en-US" sz="2000" b="1" dirty="0" smtClean="0">
                <a:ea typeface="楷体_GB2312" pitchFamily="49" charset="-122"/>
              </a:rPr>
              <a:t>则</a:t>
            </a: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一定能找到</a:t>
            </a:r>
            <a:r>
              <a:rPr kumimoji="1" lang="zh-CN" altLang="en-US" sz="2000" b="1" dirty="0" smtClean="0">
                <a:ea typeface="楷体_GB2312" pitchFamily="49" charset="-122"/>
              </a:rPr>
              <a:t>。</a:t>
            </a:r>
            <a:endParaRPr kumimoji="1" lang="en-US" altLang="zh-CN" sz="2000" b="1" dirty="0" smtClean="0">
              <a:ea typeface="楷体_GB2312" pitchFamily="49" charset="-122"/>
            </a:endParaRPr>
          </a:p>
          <a:p>
            <a:pPr eaLnBrk="1" hangingPunct="1">
              <a:lnSpc>
                <a:spcPts val="2900"/>
              </a:lnSpc>
              <a:spcBef>
                <a:spcPct val="0"/>
              </a:spcBef>
              <a:buFontTx/>
              <a:buChar char="□"/>
              <a:defRPr/>
            </a:pPr>
            <a:r>
              <a:rPr kumimoji="1" lang="zh-CN" altLang="en-US" sz="2000" b="1" dirty="0" smtClean="0">
                <a:solidFill>
                  <a:srgbClr val="FF0000"/>
                </a:solidFill>
                <a:ea typeface="楷体_GB2312" pitchFamily="49" charset="-122"/>
              </a:rPr>
              <a:t>应用：</a:t>
            </a:r>
            <a:r>
              <a:rPr kumimoji="1" lang="zh-CN" altLang="en-US" sz="2000" b="1" dirty="0" smtClean="0">
                <a:ea typeface="楷体_GB2312" pitchFamily="49" charset="-122"/>
              </a:rPr>
              <a:t>走迷宫、</a:t>
            </a:r>
            <a:r>
              <a:rPr kumimoji="1" lang="zh-CN" altLang="en-US" sz="2000" b="1" dirty="0" smtClean="0">
                <a:latin typeface="+mn-ea"/>
              </a:rPr>
              <a:t>路径规划</a:t>
            </a:r>
            <a:r>
              <a:rPr kumimoji="1" lang="en-US" altLang="zh-CN" sz="2000" b="1" dirty="0" smtClean="0">
                <a:latin typeface="+mn-ea"/>
              </a:rPr>
              <a:t>(</a:t>
            </a:r>
            <a:r>
              <a:rPr kumimoji="1" lang="zh-CN" altLang="en-US" sz="2000" b="1" dirty="0" smtClean="0">
                <a:latin typeface="+mn-ea"/>
              </a:rPr>
              <a:t>最短路径</a:t>
            </a:r>
            <a:r>
              <a:rPr kumimoji="1" lang="en-US" altLang="zh-CN" sz="2000" b="1" dirty="0" smtClean="0">
                <a:latin typeface="+mn-ea"/>
              </a:rPr>
              <a:t>)……</a:t>
            </a:r>
          </a:p>
        </p:txBody>
      </p:sp>
      <p:sp>
        <p:nvSpPr>
          <p:cNvPr id="48131" name="Rectangle 5"/>
          <p:cNvSpPr>
            <a:spLocks noChangeArrowheads="1"/>
          </p:cNvSpPr>
          <p:nvPr/>
        </p:nvSpPr>
        <p:spPr bwMode="auto">
          <a:xfrm>
            <a:off x="685800" y="930275"/>
            <a:ext cx="5562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3.2.1 </a:t>
            </a:r>
            <a:r>
              <a:rPr lang="zh-CN" altLang="en-US">
                <a:solidFill>
                  <a:schemeClr val="tx2"/>
                </a:solidFill>
              </a:rPr>
              <a:t>宽度优先搜索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Breadth-first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122363" y="2865438"/>
            <a:ext cx="6802436" cy="3306762"/>
            <a:chOff x="1122363" y="2865438"/>
            <a:chExt cx="6802436" cy="3306762"/>
          </a:xfrm>
        </p:grpSpPr>
        <p:pic>
          <p:nvPicPr>
            <p:cNvPr id="48133" name="Picture 6" descr="图片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2363" y="2865438"/>
              <a:ext cx="4059061" cy="3306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134" name="Rectangle 8"/>
            <p:cNvSpPr>
              <a:spLocks noChangeArrowheads="1"/>
            </p:cNvSpPr>
            <p:nvPr/>
          </p:nvSpPr>
          <p:spPr bwMode="auto">
            <a:xfrm>
              <a:off x="5486399" y="3137371"/>
              <a:ext cx="2438400" cy="23852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marL="265113" indent="-265113" eaLnBrk="1" hangingPunct="1">
                <a:lnSpc>
                  <a:spcPts val="30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FF0000"/>
                  </a:solidFill>
                </a:rPr>
                <a:t>搜索逐层进行</a:t>
              </a:r>
              <a:r>
                <a:rPr lang="zh-CN" altLang="en-US" sz="2000" dirty="0"/>
                <a:t>，在对下一</a:t>
              </a:r>
              <a:r>
                <a:rPr lang="zh-CN" altLang="en-US" sz="2000" dirty="0" smtClean="0"/>
                <a:t>层节点</a:t>
              </a:r>
              <a:r>
                <a:rPr lang="zh-CN" altLang="en-US" sz="2000" dirty="0"/>
                <a:t>进行搜索之前，</a:t>
              </a:r>
              <a:r>
                <a:rPr lang="zh-CN" altLang="en-US" sz="2000" u="wavyHeavy" dirty="0"/>
                <a:t>必须搜索完</a:t>
              </a:r>
              <a:r>
                <a:rPr lang="zh-CN" altLang="en-US" sz="2000" u="wavyHeavy" dirty="0">
                  <a:solidFill>
                    <a:srgbClr val="FF0000"/>
                  </a:solidFill>
                </a:rPr>
                <a:t>本</a:t>
              </a:r>
              <a:r>
                <a:rPr lang="zh-CN" altLang="en-US" sz="2000" u="wavyHeavy" dirty="0" smtClean="0">
                  <a:solidFill>
                    <a:srgbClr val="FF0000"/>
                  </a:solidFill>
                </a:rPr>
                <a:t>层中</a:t>
              </a:r>
              <a:r>
                <a:rPr lang="zh-CN" altLang="en-US" sz="2000" u="wavyHeavy" dirty="0" smtClean="0"/>
                <a:t>的</a:t>
              </a:r>
              <a:r>
                <a:rPr lang="zh-CN" altLang="en-US" sz="2000" u="wavyHeavy" dirty="0"/>
                <a:t>所有节点</a:t>
              </a:r>
              <a:r>
                <a:rPr lang="zh-CN" altLang="en-US" sz="2000" dirty="0"/>
                <a:t>。</a:t>
              </a:r>
            </a:p>
            <a:p>
              <a:pPr marL="265113" indent="-265113" eaLnBrk="1" hangingPunct="1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 smtClean="0"/>
                <a:t>解</a:t>
              </a:r>
              <a:r>
                <a:rPr lang="zh-CN" altLang="en-US" sz="2000" dirty="0"/>
                <a:t>空间的</a:t>
              </a:r>
              <a:r>
                <a:rPr lang="zh-CN" altLang="en-US" sz="2000" dirty="0">
                  <a:solidFill>
                    <a:srgbClr val="FF0000"/>
                  </a:solidFill>
                </a:rPr>
                <a:t>横向</a:t>
              </a:r>
              <a:r>
                <a:rPr lang="zh-CN" altLang="en-US" sz="2000" dirty="0" smtClean="0">
                  <a:solidFill>
                    <a:srgbClr val="FF0000"/>
                  </a:solidFill>
                </a:rPr>
                <a:t>遍历</a:t>
              </a:r>
              <a:endParaRPr lang="en-US" altLang="zh-CN" sz="2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4034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</p:spPr>
            <p:txBody>
              <a:bodyPr lIns="0" tIns="0" rIns="0" bIns="0"/>
              <a:lstStyle/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600"/>
                  </a:spcAft>
                  <a:buFontTx/>
                  <a:buChar char="□"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从初始节点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开始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逐层向下扩展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，在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Dbl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n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未全部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搜索完之前，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不能进入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第</a:t>
                </a:r>
                <a:r>
                  <a:rPr kumimoji="1" lang="en-US" altLang="zh-CN" sz="2000" b="1" u="wavyDbl" dirty="0" smtClean="0">
                    <a:latin typeface="Times New Roman" panose="02020603050405020304" pitchFamily="18" charset="0"/>
                    <a:ea typeface="楷体_GB2312" pitchFamily="49" charset="-122"/>
                  </a:rPr>
                  <a:t>n+1</a:t>
                </a:r>
                <a:r>
                  <a:rPr kumimoji="1"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层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节点的搜索。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未扩展节点表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中的节点，总是</a:t>
                </a:r>
                <a:r>
                  <a:rPr kumimoji="1" lang="zh-CN" altLang="en-US" sz="2000" b="1" u="wavyHeavy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按进入的先后排序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先进入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排在前面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后进入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的节点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排在后面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712788" indent="-265113" eaLnBrk="1" hangingPunct="1">
                  <a:lnSpc>
                    <a:spcPts val="3700"/>
                  </a:lnSpc>
                  <a:spcBef>
                    <a:spcPct val="0"/>
                  </a:spcBef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表→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队列</a:t>
                </a:r>
                <a:endParaRPr kumimoji="1" lang="en-US" altLang="zh-CN" sz="2000" b="1" dirty="0">
                  <a:latin typeface="楷体_GB2312" pitchFamily="49" charset="-122"/>
                  <a:ea typeface="楷体_GB2312" pitchFamily="49" charset="-122"/>
                </a:endParaRPr>
              </a:p>
              <a:p>
                <a:pPr marL="712788" indent="-265113" eaLnBrk="1" hangingPunct="1">
                  <a:lnSpc>
                    <a:spcPts val="3700"/>
                  </a:lnSpc>
                  <a:spcBef>
                    <a:spcPct val="0"/>
                  </a:spcBef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Dbl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节点的排列次序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即是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搜索次序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4700"/>
                  </a:lnSpc>
                  <a:spcBef>
                    <a:spcPct val="0"/>
                  </a:spcBef>
                  <a:buFontTx/>
                  <a:buChar char="□"/>
                </a:pP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各种搜索策略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区别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：</a:t>
                </a:r>
                <a:r>
                  <a:rPr kumimoji="1" lang="en-US" altLang="zh-CN" sz="2000" b="1" dirty="0" smtClean="0">
                    <a:latin typeface="Times New Roman" panose="02020603050405020304" pitchFamily="18" charset="0"/>
                    <a:ea typeface="楷体_GB2312" pitchFamily="49" charset="-122"/>
                    <a:cs typeface="Times New Roman" panose="02020603050405020304" pitchFamily="18" charset="0"/>
                  </a:rPr>
                  <a:t>OPEN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表中</a:t>
                </a:r>
                <a:r>
                  <a:rPr kumimoji="1" lang="zh-CN" altLang="en-US" sz="2000" b="1" u="wavyDbl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节点排列顺序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44034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33048" y="1776048"/>
                <a:ext cx="8077200" cy="3429000"/>
              </a:xfrm>
              <a:blipFill rotWithShape="0">
                <a:blip r:embed="rId2"/>
                <a:stretch>
                  <a:fillRect l="-1660" r="-1358" b="-4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155" name="Rectangle 5"/>
          <p:cNvSpPr>
            <a:spLocks noChangeArrowheads="1"/>
          </p:cNvSpPr>
          <p:nvPr/>
        </p:nvSpPr>
        <p:spPr bwMode="auto">
          <a:xfrm>
            <a:off x="665410" y="988891"/>
            <a:ext cx="3979862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1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基本思想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99048" y="1752600"/>
            <a:ext cx="8011552" cy="3276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将初始节点</a:t>
            </a:r>
            <a:r>
              <a:rPr kumimoji="1"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i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表中；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如果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表为空，则问题无解，失败退出；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表的第一个节点取出放入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标记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⑷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考查节点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是否为目标节点。若是，则得到问题的解，成功退出；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⑸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不可扩展，则转第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marL="447675" indent="-447675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，将其子节点放入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尾部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，并为每一个子节点设置指向</a:t>
            </a:r>
            <a:r>
              <a:rPr kumimoji="1" lang="zh-CN" altLang="en-US" sz="2000" b="1" dirty="0">
                <a:latin typeface="楷体_GB2312" pitchFamily="49" charset="-122"/>
                <a:ea typeface="楷体_GB2312" pitchFamily="49" charset="-122"/>
              </a:rPr>
              <a:t>其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父节点的指针，然后转第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步。</a:t>
            </a:r>
          </a:p>
        </p:txBody>
      </p:sp>
      <p:sp>
        <p:nvSpPr>
          <p:cNvPr id="50179" name="Rectangle 5"/>
          <p:cNvSpPr>
            <a:spLocks noChangeArrowheads="1"/>
          </p:cNvSpPr>
          <p:nvPr/>
        </p:nvSpPr>
        <p:spPr bwMode="auto">
          <a:xfrm>
            <a:off x="682872" y="962515"/>
            <a:ext cx="3733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2</a:t>
            </a:r>
            <a:r>
              <a:rPr lang="zh-CN" altLang="en-US" dirty="0"/>
              <a:t>、宽度优先搜索</a:t>
            </a:r>
            <a:r>
              <a:rPr lang="zh-CN" altLang="en-US" dirty="0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700" y="74613"/>
            <a:ext cx="336550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5377688" y="4063284"/>
            <a:ext cx="584200" cy="457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964" name="Picture 4" descr="图 3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3988" y="1069975"/>
            <a:ext cx="4621212" cy="5330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03" name="Rectangle 5"/>
          <p:cNvSpPr>
            <a:spLocks noChangeArrowheads="1"/>
          </p:cNvSpPr>
          <p:nvPr/>
        </p:nvSpPr>
        <p:spPr bwMode="auto">
          <a:xfrm>
            <a:off x="152400" y="228600"/>
            <a:ext cx="4191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0" name="Text Box 30">
            <a:hlinkClick r:id="rId2" action="ppaction://hlinksldjump"/>
          </p:cNvPr>
          <p:cNvSpPr txBox="1">
            <a:spLocks noChangeArrowheads="1"/>
          </p:cNvSpPr>
          <p:nvPr/>
        </p:nvSpPr>
        <p:spPr bwMode="auto">
          <a:xfrm>
            <a:off x="618744" y="746760"/>
            <a:ext cx="7467600" cy="743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900"/>
              </a:lnSpc>
              <a:spcBef>
                <a:spcPts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思考：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宽度优先的体现？</a:t>
            </a:r>
          </a:p>
          <a:p>
            <a:pPr eaLnBrk="1" hangingPunct="1">
              <a:lnSpc>
                <a:spcPts val="2900"/>
              </a:lnSpc>
              <a:spcBef>
                <a:spcPts val="0"/>
              </a:spcBef>
              <a:buClrTx/>
              <a:buFontTx/>
              <a:buNone/>
            </a:pP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优点：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能够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保证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在搜索树中，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找到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一条</a:t>
            </a:r>
            <a:r>
              <a:rPr kumimoji="1" lang="zh-CN" altLang="en-US" sz="2000" u="wavyDbl" dirty="0">
                <a:latin typeface="楷体" panose="02010609060101010101" pitchFamily="49" charset="-122"/>
                <a:ea typeface="楷体" panose="02010609060101010101" pitchFamily="49" charset="-122"/>
              </a:rPr>
              <a:t>通向目标节点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最短路径</a:t>
            </a:r>
            <a:r>
              <a:rPr kumimoji="1"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311758" y="1778358"/>
            <a:ext cx="5181600" cy="4415624"/>
            <a:chOff x="2311758" y="1778358"/>
            <a:chExt cx="5181600" cy="441562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1758" y="1778358"/>
              <a:ext cx="5181600" cy="441562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339921" y="4406721"/>
              <a:ext cx="457200" cy="304800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4373" y="1819473"/>
            <a:ext cx="8082427" cy="3436838"/>
          </a:xfrm>
        </p:spPr>
        <p:txBody>
          <a:bodyPr wrap="square" lIns="0" tIns="0" rIns="0" bIns="0">
            <a:spAutoFit/>
          </a:bodyPr>
          <a:lstStyle/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表示问题</a:t>
            </a:r>
            <a:r>
              <a:rPr lang="zh-CN" altLang="en-US" sz="2000" b="1" dirty="0" smtClean="0">
                <a:latin typeface="+mn-ea"/>
              </a:rPr>
              <a:t>是为了进一步解决问题</a:t>
            </a:r>
            <a:endParaRPr lang="en-US" altLang="zh-CN" sz="2000" b="1" dirty="0" smtClean="0">
              <a:latin typeface="+mn-ea"/>
            </a:endParaRP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有了知识的表示方法之后</a:t>
            </a:r>
            <a:r>
              <a:rPr lang="en-US" altLang="zh-CN" sz="2000" b="1" dirty="0" smtClean="0">
                <a:latin typeface="+mn-ea"/>
              </a:rPr>
              <a:t>,</a:t>
            </a:r>
            <a:r>
              <a:rPr lang="zh-CN" altLang="en-US" sz="2000" b="1" dirty="0" smtClean="0">
                <a:latin typeface="+mn-ea"/>
              </a:rPr>
              <a:t>相应的就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需要有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解决问题的方法</a:t>
            </a:r>
            <a:r>
              <a:rPr lang="zh-CN" altLang="en-US" sz="2000" b="1" dirty="0" smtClean="0">
                <a:latin typeface="+mn-ea"/>
              </a:rPr>
              <a:t>。</a:t>
            </a: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从问题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表示</a:t>
            </a:r>
            <a:r>
              <a:rPr lang="zh-CN" altLang="en-US" sz="2000" b="1" dirty="0" smtClean="0">
                <a:latin typeface="+mn-ea"/>
              </a:rPr>
              <a:t>到问题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解决</a:t>
            </a:r>
            <a:r>
              <a:rPr lang="zh-CN" altLang="en-US" sz="2000" b="1" dirty="0" smtClean="0">
                <a:latin typeface="+mn-ea"/>
              </a:rPr>
              <a:t>，需经过一个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求解过程</a:t>
            </a:r>
            <a:r>
              <a:rPr lang="en-US" altLang="zh-CN" sz="2000" dirty="0" smtClean="0">
                <a:latin typeface="+mn-ea"/>
              </a:rPr>
              <a:t>---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搜索过程</a:t>
            </a:r>
            <a:endParaRPr lang="en-US" altLang="zh-CN" sz="2000" b="1" dirty="0">
              <a:latin typeface="+mn-ea"/>
            </a:endParaRP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采用适当的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搜索技术</a:t>
            </a:r>
            <a:r>
              <a:rPr lang="zh-CN" altLang="en-US" sz="2000" b="1" dirty="0" smtClean="0">
                <a:latin typeface="+mn-ea"/>
              </a:rPr>
              <a:t>，包括各种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dirty="0" smtClean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过程</a:t>
            </a:r>
            <a:r>
              <a:rPr lang="zh-CN" altLang="en-US" sz="2000" b="1" dirty="0"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latin typeface="+mn-ea"/>
              </a:rPr>
              <a:t>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推理技术</a:t>
            </a:r>
            <a:r>
              <a:rPr lang="zh-CN" altLang="en-US" sz="2000" b="1" dirty="0" smtClean="0">
                <a:latin typeface="+mn-ea"/>
              </a:rPr>
              <a:t>，力求找到问题的解答。</a:t>
            </a:r>
          </a:p>
          <a:p>
            <a:pPr marL="271463" indent="-271463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</a:t>
            </a:r>
            <a:r>
              <a:rPr lang="en-US" altLang="zh-CN" sz="2000" dirty="0" smtClean="0">
                <a:latin typeface="+mn-ea"/>
              </a:rPr>
              <a:t>--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寻找</a:t>
            </a:r>
            <a:r>
              <a:rPr lang="zh-CN" altLang="en-US" sz="2000" b="1" dirty="0" smtClean="0">
                <a:latin typeface="+mn-ea"/>
              </a:rPr>
              <a:t>一条从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初始问题</a:t>
            </a:r>
            <a:r>
              <a:rPr lang="zh-CN" altLang="en-US" sz="2000" b="1" dirty="0" smtClean="0">
                <a:latin typeface="+mn-ea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解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路径</a:t>
            </a:r>
            <a:endParaRPr lang="en-US" altLang="zh-CN" sz="2000" b="1" dirty="0">
              <a:latin typeface="+mn-ea"/>
            </a:endParaRPr>
          </a:p>
          <a:p>
            <a:pPr marL="625475" indent="-263525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latin typeface="+mn-ea"/>
              </a:rPr>
              <a:t>：如何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利用知识</a:t>
            </a:r>
            <a:r>
              <a:rPr lang="zh-CN" altLang="en-US" sz="2000" b="1" dirty="0" smtClean="0">
                <a:latin typeface="+mn-ea"/>
              </a:rPr>
              <a:t>，尽可能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高效地找到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问题的解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442913" indent="0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</a:t>
            </a:r>
            <a:r>
              <a:rPr lang="en-US" altLang="zh-CN" sz="16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+mn-ea"/>
              </a:rPr>
              <a:t>即，通过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方法</a:t>
            </a:r>
            <a:r>
              <a:rPr lang="zh-CN" altLang="en-US" sz="2000" b="1" dirty="0" smtClean="0">
                <a:latin typeface="+mn-ea"/>
              </a:rPr>
              <a:t>进行“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解的搜索</a:t>
            </a:r>
            <a:r>
              <a:rPr lang="zh-CN" altLang="en-US" sz="2000" b="1" dirty="0" smtClean="0">
                <a:latin typeface="+mn-ea"/>
              </a:rPr>
              <a:t>”。</a:t>
            </a:r>
          </a:p>
        </p:txBody>
      </p:sp>
      <p:sp>
        <p:nvSpPr>
          <p:cNvPr id="3" name="矩形 2"/>
          <p:cNvSpPr/>
          <p:nvPr/>
        </p:nvSpPr>
        <p:spPr>
          <a:xfrm>
            <a:off x="628266" y="1051036"/>
            <a:ext cx="40961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latin typeface="+mn-ea"/>
                <a:ea typeface="+mn-ea"/>
              </a:rPr>
              <a:t>问题的知识表示→问题的解决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290" y="1752600"/>
            <a:ext cx="7924800" cy="1641475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八数码问题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3×3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的方格棋盘上，分别放置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八个棋子，</a:t>
            </a:r>
            <a:endParaRPr kumimoji="1"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，目标状态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，如图所示。</a:t>
            </a:r>
          </a:p>
          <a:p>
            <a:pPr eaLnBrk="1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用宽度优先搜索策略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，寻找从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目标状态</a:t>
            </a:r>
            <a:r>
              <a:rPr kumimoji="1"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解路径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53251" name="Group 55"/>
          <p:cNvGrpSpPr>
            <a:grpSpLocks/>
          </p:cNvGrpSpPr>
          <p:nvPr/>
        </p:nvGrpSpPr>
        <p:grpSpPr bwMode="auto">
          <a:xfrm>
            <a:off x="3352800" y="3657600"/>
            <a:ext cx="4876800" cy="1965325"/>
            <a:chOff x="1488" y="2496"/>
            <a:chExt cx="3072" cy="1238"/>
          </a:xfrm>
        </p:grpSpPr>
        <p:grpSp>
          <p:nvGrpSpPr>
            <p:cNvPr id="53254" name="Group 52"/>
            <p:cNvGrpSpPr>
              <a:grpSpLocks/>
            </p:cNvGrpSpPr>
            <p:nvPr/>
          </p:nvGrpSpPr>
          <p:grpSpPr bwMode="auto">
            <a:xfrm>
              <a:off x="1488" y="2496"/>
              <a:ext cx="1152" cy="1238"/>
              <a:chOff x="1488" y="2400"/>
              <a:chExt cx="1152" cy="1238"/>
            </a:xfrm>
          </p:grpSpPr>
          <p:sp>
            <p:nvSpPr>
              <p:cNvPr id="53274" name="Rectangle 26"/>
              <p:cNvSpPr>
                <a:spLocks noChangeArrowheads="1"/>
              </p:cNvSpPr>
              <p:nvPr/>
            </p:nvSpPr>
            <p:spPr bwMode="auto">
              <a:xfrm>
                <a:off x="2256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75" name="Rectangle 27"/>
              <p:cNvSpPr>
                <a:spLocks noChangeArrowheads="1"/>
              </p:cNvSpPr>
              <p:nvPr/>
            </p:nvSpPr>
            <p:spPr bwMode="auto">
              <a:xfrm>
                <a:off x="1872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76" name="Rectangle 28"/>
              <p:cNvSpPr>
                <a:spLocks noChangeArrowheads="1"/>
              </p:cNvSpPr>
              <p:nvPr/>
            </p:nvSpPr>
            <p:spPr bwMode="auto">
              <a:xfrm>
                <a:off x="1488" y="304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77" name="Rectangle 29"/>
              <p:cNvSpPr>
                <a:spLocks noChangeArrowheads="1"/>
              </p:cNvSpPr>
              <p:nvPr/>
            </p:nvSpPr>
            <p:spPr bwMode="auto">
              <a:xfrm>
                <a:off x="2256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78" name="Rectangle 30"/>
              <p:cNvSpPr>
                <a:spLocks noChangeArrowheads="1"/>
              </p:cNvSpPr>
              <p:nvPr/>
            </p:nvSpPr>
            <p:spPr bwMode="auto">
              <a:xfrm>
                <a:off x="1872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79" name="Rectangle 31"/>
              <p:cNvSpPr>
                <a:spLocks noChangeArrowheads="1"/>
              </p:cNvSpPr>
              <p:nvPr/>
            </p:nvSpPr>
            <p:spPr bwMode="auto">
              <a:xfrm>
                <a:off x="1488" y="272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80" name="Rectangle 32"/>
              <p:cNvSpPr>
                <a:spLocks noChangeArrowheads="1"/>
              </p:cNvSpPr>
              <p:nvPr/>
            </p:nvSpPr>
            <p:spPr bwMode="auto">
              <a:xfrm>
                <a:off x="2256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81" name="Rectangle 33"/>
              <p:cNvSpPr>
                <a:spLocks noChangeArrowheads="1"/>
              </p:cNvSpPr>
              <p:nvPr/>
            </p:nvSpPr>
            <p:spPr bwMode="auto">
              <a:xfrm>
                <a:off x="1872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82" name="Rectangle 34"/>
              <p:cNvSpPr>
                <a:spLocks noChangeArrowheads="1"/>
              </p:cNvSpPr>
              <p:nvPr/>
            </p:nvSpPr>
            <p:spPr bwMode="auto">
              <a:xfrm>
                <a:off x="1488" y="2400"/>
                <a:ext cx="384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83" name="Line 35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4" name="Line 36"/>
              <p:cNvSpPr>
                <a:spLocks noChangeShapeType="1"/>
              </p:cNvSpPr>
              <p:nvPr/>
            </p:nvSpPr>
            <p:spPr bwMode="auto">
              <a:xfrm>
                <a:off x="1488" y="272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5" name="Line 37"/>
              <p:cNvSpPr>
                <a:spLocks noChangeShapeType="1"/>
              </p:cNvSpPr>
              <p:nvPr/>
            </p:nvSpPr>
            <p:spPr bwMode="auto">
              <a:xfrm>
                <a:off x="1488" y="3040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6" name="Line 38"/>
              <p:cNvSpPr>
                <a:spLocks noChangeShapeType="1"/>
              </p:cNvSpPr>
              <p:nvPr/>
            </p:nvSpPr>
            <p:spPr bwMode="auto">
              <a:xfrm>
                <a:off x="1488" y="336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7" name="Line 39"/>
              <p:cNvSpPr>
                <a:spLocks noChangeShapeType="1"/>
              </p:cNvSpPr>
              <p:nvPr/>
            </p:nvSpPr>
            <p:spPr bwMode="auto">
              <a:xfrm>
                <a:off x="1488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8" name="Line 40"/>
              <p:cNvSpPr>
                <a:spLocks noChangeShapeType="1"/>
              </p:cNvSpPr>
              <p:nvPr/>
            </p:nvSpPr>
            <p:spPr bwMode="auto">
              <a:xfrm>
                <a:off x="187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89" name="Line 41"/>
              <p:cNvSpPr>
                <a:spLocks noChangeShapeType="1"/>
              </p:cNvSpPr>
              <p:nvPr/>
            </p:nvSpPr>
            <p:spPr bwMode="auto">
              <a:xfrm>
                <a:off x="2256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0" name="Line 42"/>
              <p:cNvSpPr>
                <a:spLocks noChangeShapeType="1"/>
              </p:cNvSpPr>
              <p:nvPr/>
            </p:nvSpPr>
            <p:spPr bwMode="auto">
              <a:xfrm>
                <a:off x="264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91" name="Rectangle 43"/>
              <p:cNvSpPr>
                <a:spLocks noChangeArrowheads="1"/>
              </p:cNvSpPr>
              <p:nvPr/>
            </p:nvSpPr>
            <p:spPr bwMode="auto">
              <a:xfrm>
                <a:off x="1920" y="3408"/>
                <a:ext cx="287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18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53255" name="Group 53"/>
            <p:cNvGrpSpPr>
              <a:grpSpLocks/>
            </p:cNvGrpSpPr>
            <p:nvPr/>
          </p:nvGrpSpPr>
          <p:grpSpPr bwMode="auto">
            <a:xfrm>
              <a:off x="3456" y="2496"/>
              <a:ext cx="1104" cy="1230"/>
              <a:chOff x="3456" y="2400"/>
              <a:chExt cx="1104" cy="1230"/>
            </a:xfrm>
          </p:grpSpPr>
          <p:sp>
            <p:nvSpPr>
              <p:cNvPr id="53256" name="Rectangle 8"/>
              <p:cNvSpPr>
                <a:spLocks noChangeArrowheads="1"/>
              </p:cNvSpPr>
              <p:nvPr/>
            </p:nvSpPr>
            <p:spPr bwMode="auto">
              <a:xfrm>
                <a:off x="4192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5</a:t>
                </a:r>
              </a:p>
            </p:txBody>
          </p:sp>
          <p:sp>
            <p:nvSpPr>
              <p:cNvPr id="53257" name="Rectangle 9"/>
              <p:cNvSpPr>
                <a:spLocks noChangeArrowheads="1"/>
              </p:cNvSpPr>
              <p:nvPr/>
            </p:nvSpPr>
            <p:spPr bwMode="auto">
              <a:xfrm>
                <a:off x="3824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6</a:t>
                </a:r>
              </a:p>
            </p:txBody>
          </p:sp>
          <p:sp>
            <p:nvSpPr>
              <p:cNvPr id="53258" name="Rectangle 10"/>
              <p:cNvSpPr>
                <a:spLocks noChangeArrowheads="1"/>
              </p:cNvSpPr>
              <p:nvPr/>
            </p:nvSpPr>
            <p:spPr bwMode="auto">
              <a:xfrm>
                <a:off x="3456" y="304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7</a:t>
                </a:r>
              </a:p>
            </p:txBody>
          </p:sp>
          <p:sp>
            <p:nvSpPr>
              <p:cNvPr id="53259" name="Rectangle 11"/>
              <p:cNvSpPr>
                <a:spLocks noChangeArrowheads="1"/>
              </p:cNvSpPr>
              <p:nvPr/>
            </p:nvSpPr>
            <p:spPr bwMode="auto">
              <a:xfrm>
                <a:off x="4192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4</a:t>
                </a:r>
              </a:p>
            </p:txBody>
          </p:sp>
          <p:sp>
            <p:nvSpPr>
              <p:cNvPr id="53260" name="Rectangle 12"/>
              <p:cNvSpPr>
                <a:spLocks noChangeArrowheads="1"/>
              </p:cNvSpPr>
              <p:nvPr/>
            </p:nvSpPr>
            <p:spPr bwMode="auto">
              <a:xfrm>
                <a:off x="3824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endParaRPr lang="zh-CN" altLang="en-US" sz="2400" b="0">
                  <a:latin typeface="Times New Roman" panose="02020603050405020304" pitchFamily="18" charset="0"/>
                  <a:ea typeface="楷体_GB2312" pitchFamily="49" charset="-122"/>
                </a:endParaRPr>
              </a:p>
            </p:txBody>
          </p:sp>
          <p:sp>
            <p:nvSpPr>
              <p:cNvPr id="53261" name="Rectangle 13"/>
              <p:cNvSpPr>
                <a:spLocks noChangeArrowheads="1"/>
              </p:cNvSpPr>
              <p:nvPr/>
            </p:nvSpPr>
            <p:spPr bwMode="auto">
              <a:xfrm>
                <a:off x="3456" y="272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8</a:t>
                </a:r>
              </a:p>
            </p:txBody>
          </p:sp>
          <p:sp>
            <p:nvSpPr>
              <p:cNvPr id="53262" name="Rectangle 14"/>
              <p:cNvSpPr>
                <a:spLocks noChangeArrowheads="1"/>
              </p:cNvSpPr>
              <p:nvPr/>
            </p:nvSpPr>
            <p:spPr bwMode="auto">
              <a:xfrm>
                <a:off x="4192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3</a:t>
                </a:r>
              </a:p>
            </p:txBody>
          </p:sp>
          <p:sp>
            <p:nvSpPr>
              <p:cNvPr id="53263" name="Rectangle 15"/>
              <p:cNvSpPr>
                <a:spLocks noChangeArrowheads="1"/>
              </p:cNvSpPr>
              <p:nvPr/>
            </p:nvSpPr>
            <p:spPr bwMode="auto">
              <a:xfrm>
                <a:off x="3824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2</a:t>
                </a:r>
              </a:p>
            </p:txBody>
          </p:sp>
          <p:sp>
            <p:nvSpPr>
              <p:cNvPr id="53264" name="Rectangle 16"/>
              <p:cNvSpPr>
                <a:spLocks noChangeArrowheads="1"/>
              </p:cNvSpPr>
              <p:nvPr/>
            </p:nvSpPr>
            <p:spPr bwMode="auto">
              <a:xfrm>
                <a:off x="3456" y="2400"/>
                <a:ext cx="368" cy="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>
                <a:lvl1pPr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908050" indent="14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304925" indent="-47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93863" indent="-650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93913" indent="-133350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511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30083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655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922713" indent="-13335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buFont typeface="Wingdings" panose="05000000000000000000" pitchFamily="2" charset="2"/>
                  <a:buNone/>
                </a:pPr>
                <a:r>
                  <a:rPr lang="en-US" altLang="zh-CN" sz="2400" b="0">
                    <a:latin typeface="Times New Roman" panose="02020603050405020304" pitchFamily="18" charset="0"/>
                    <a:ea typeface="楷体_GB2312" pitchFamily="49" charset="-122"/>
                  </a:rPr>
                  <a:t>1</a:t>
                </a:r>
              </a:p>
            </p:txBody>
          </p:sp>
          <p:sp>
            <p:nvSpPr>
              <p:cNvPr id="53265" name="Line 17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6" name="Line 18"/>
              <p:cNvSpPr>
                <a:spLocks noChangeShapeType="1"/>
              </p:cNvSpPr>
              <p:nvPr/>
            </p:nvSpPr>
            <p:spPr bwMode="auto">
              <a:xfrm>
                <a:off x="3456" y="272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7" name="Line 19"/>
              <p:cNvSpPr>
                <a:spLocks noChangeShapeType="1"/>
              </p:cNvSpPr>
              <p:nvPr/>
            </p:nvSpPr>
            <p:spPr bwMode="auto">
              <a:xfrm>
                <a:off x="3456" y="3040"/>
                <a:ext cx="1104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8" name="Line 20"/>
              <p:cNvSpPr>
                <a:spLocks noChangeShapeType="1"/>
              </p:cNvSpPr>
              <p:nvPr/>
            </p:nvSpPr>
            <p:spPr bwMode="auto">
              <a:xfrm>
                <a:off x="3456" y="3360"/>
                <a:ext cx="1104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69" name="Line 21"/>
              <p:cNvSpPr>
                <a:spLocks noChangeShapeType="1"/>
              </p:cNvSpPr>
              <p:nvPr/>
            </p:nvSpPr>
            <p:spPr bwMode="auto">
              <a:xfrm>
                <a:off x="3456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0" name="Line 22"/>
              <p:cNvSpPr>
                <a:spLocks noChangeShapeType="1"/>
              </p:cNvSpPr>
              <p:nvPr/>
            </p:nvSpPr>
            <p:spPr bwMode="auto">
              <a:xfrm>
                <a:off x="3824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1" name="Line 23"/>
              <p:cNvSpPr>
                <a:spLocks noChangeShapeType="1"/>
              </p:cNvSpPr>
              <p:nvPr/>
            </p:nvSpPr>
            <p:spPr bwMode="auto">
              <a:xfrm>
                <a:off x="4192" y="2400"/>
                <a:ext cx="0" cy="9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2" name="Line 24"/>
              <p:cNvSpPr>
                <a:spLocks noChangeShapeType="1"/>
              </p:cNvSpPr>
              <p:nvPr/>
            </p:nvSpPr>
            <p:spPr bwMode="auto">
              <a:xfrm>
                <a:off x="4560" y="2400"/>
                <a:ext cx="0" cy="96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/>
              <a:lstStyle/>
              <a:p>
                <a:endParaRPr lang="zh-CN" altLang="en-US"/>
              </a:p>
            </p:txBody>
          </p:sp>
          <p:sp>
            <p:nvSpPr>
              <p:cNvPr id="53273" name="Rectangle 44"/>
              <p:cNvSpPr>
                <a:spLocks noChangeArrowheads="1"/>
              </p:cNvSpPr>
              <p:nvPr/>
            </p:nvSpPr>
            <p:spPr bwMode="auto">
              <a:xfrm>
                <a:off x="3966" y="3400"/>
                <a:ext cx="240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  <p:sp>
        <p:nvSpPr>
          <p:cNvPr id="53252" name="Rectangle 46"/>
          <p:cNvSpPr>
            <a:spLocks noChangeArrowheads="1"/>
          </p:cNvSpPr>
          <p:nvPr/>
        </p:nvSpPr>
        <p:spPr bwMode="auto">
          <a:xfrm>
            <a:off x="677008" y="981808"/>
            <a:ext cx="3429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、宽度优先搜索的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53253" name="AutoShape 54"/>
          <p:cNvSpPr>
            <a:spLocks noChangeArrowheads="1"/>
          </p:cNvSpPr>
          <p:nvPr/>
        </p:nvSpPr>
        <p:spPr bwMode="auto">
          <a:xfrm>
            <a:off x="5529263" y="4435475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6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>
            <a:fillRect/>
          </a:stretch>
        </p:blipFill>
        <p:spPr bwMode="auto">
          <a:xfrm>
            <a:off x="838200" y="609600"/>
            <a:ext cx="7848600" cy="563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5" name="Rectangle 65"/>
          <p:cNvSpPr>
            <a:spLocks noChangeArrowheads="1"/>
          </p:cNvSpPr>
          <p:nvPr/>
        </p:nvSpPr>
        <p:spPr bwMode="auto">
          <a:xfrm>
            <a:off x="228600" y="152400"/>
            <a:ext cx="43148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Times New Roman" panose="02020603050405020304" pitchFamily="18" charset="0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Times New Roman" panose="02020603050405020304" pitchFamily="18" charset="0"/>
                <a:ea typeface="楷体_GB2312" pitchFamily="49" charset="-122"/>
              </a:rPr>
              <a:t>的宽度优先搜索树：</a:t>
            </a:r>
          </a:p>
        </p:txBody>
      </p:sp>
      <p:grpSp>
        <p:nvGrpSpPr>
          <p:cNvPr id="587869" name="Group 93"/>
          <p:cNvGrpSpPr>
            <a:grpSpLocks/>
          </p:cNvGrpSpPr>
          <p:nvPr/>
        </p:nvGrpSpPr>
        <p:grpSpPr bwMode="auto">
          <a:xfrm>
            <a:off x="2105025" y="2176463"/>
            <a:ext cx="5624513" cy="400050"/>
            <a:chOff x="1326" y="1371"/>
            <a:chExt cx="3543" cy="252"/>
          </a:xfrm>
        </p:grpSpPr>
        <p:sp>
          <p:nvSpPr>
            <p:cNvPr id="54307" name="Oval 67"/>
            <p:cNvSpPr>
              <a:spLocks noChangeArrowheads="1"/>
            </p:cNvSpPr>
            <p:nvPr/>
          </p:nvSpPr>
          <p:spPr bwMode="auto">
            <a:xfrm>
              <a:off x="1326" y="137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8" name="Oval 68"/>
            <p:cNvSpPr>
              <a:spLocks noChangeArrowheads="1"/>
            </p:cNvSpPr>
            <p:nvPr/>
          </p:nvSpPr>
          <p:spPr bwMode="auto">
            <a:xfrm>
              <a:off x="2526" y="137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9" name="Oval 69"/>
            <p:cNvSpPr>
              <a:spLocks noChangeArrowheads="1"/>
            </p:cNvSpPr>
            <p:nvPr/>
          </p:nvSpPr>
          <p:spPr bwMode="auto">
            <a:xfrm>
              <a:off x="3684" y="138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10" name="Oval 70"/>
            <p:cNvSpPr>
              <a:spLocks noChangeArrowheads="1"/>
            </p:cNvSpPr>
            <p:nvPr/>
          </p:nvSpPr>
          <p:spPr bwMode="auto">
            <a:xfrm>
              <a:off x="4677" y="138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0" name="Group 94"/>
          <p:cNvGrpSpPr>
            <a:grpSpLocks/>
          </p:cNvGrpSpPr>
          <p:nvPr/>
        </p:nvGrpSpPr>
        <p:grpSpPr bwMode="auto">
          <a:xfrm>
            <a:off x="1109663" y="3171825"/>
            <a:ext cx="7239000" cy="909638"/>
            <a:chOff x="699" y="1998"/>
            <a:chExt cx="4560" cy="573"/>
          </a:xfrm>
        </p:grpSpPr>
        <p:sp>
          <p:nvSpPr>
            <p:cNvPr id="54299" name="Oval 71"/>
            <p:cNvSpPr>
              <a:spLocks noChangeArrowheads="1"/>
            </p:cNvSpPr>
            <p:nvPr/>
          </p:nvSpPr>
          <p:spPr bwMode="auto">
            <a:xfrm>
              <a:off x="699" y="214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0" name="Oval 72"/>
            <p:cNvSpPr>
              <a:spLocks noChangeArrowheads="1"/>
            </p:cNvSpPr>
            <p:nvPr/>
          </p:nvSpPr>
          <p:spPr bwMode="auto">
            <a:xfrm>
              <a:off x="1554" y="215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1" name="Oval 73"/>
            <p:cNvSpPr>
              <a:spLocks noChangeArrowheads="1"/>
            </p:cNvSpPr>
            <p:nvPr/>
          </p:nvSpPr>
          <p:spPr bwMode="auto">
            <a:xfrm>
              <a:off x="2274" y="1998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2" name="Oval 74"/>
            <p:cNvSpPr>
              <a:spLocks noChangeArrowheads="1"/>
            </p:cNvSpPr>
            <p:nvPr/>
          </p:nvSpPr>
          <p:spPr bwMode="auto">
            <a:xfrm>
              <a:off x="2862" y="200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3" name="Oval 75"/>
            <p:cNvSpPr>
              <a:spLocks noChangeArrowheads="1"/>
            </p:cNvSpPr>
            <p:nvPr/>
          </p:nvSpPr>
          <p:spPr bwMode="auto">
            <a:xfrm>
              <a:off x="3549" y="21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4" name="Oval 76"/>
            <p:cNvSpPr>
              <a:spLocks noChangeArrowheads="1"/>
            </p:cNvSpPr>
            <p:nvPr/>
          </p:nvSpPr>
          <p:spPr bwMode="auto">
            <a:xfrm>
              <a:off x="4107" y="216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5" name="Oval 77"/>
            <p:cNvSpPr>
              <a:spLocks noChangeArrowheads="1"/>
            </p:cNvSpPr>
            <p:nvPr/>
          </p:nvSpPr>
          <p:spPr bwMode="auto">
            <a:xfrm>
              <a:off x="4494" y="231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306" name="Oval 78"/>
            <p:cNvSpPr>
              <a:spLocks noChangeArrowheads="1"/>
            </p:cNvSpPr>
            <p:nvPr/>
          </p:nvSpPr>
          <p:spPr bwMode="auto">
            <a:xfrm>
              <a:off x="5067" y="233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1" name="Group 95"/>
          <p:cNvGrpSpPr>
            <a:grpSpLocks/>
          </p:cNvGrpSpPr>
          <p:nvPr/>
        </p:nvGrpSpPr>
        <p:grpSpPr bwMode="auto">
          <a:xfrm>
            <a:off x="1109663" y="4319588"/>
            <a:ext cx="7529512" cy="909637"/>
            <a:chOff x="699" y="2721"/>
            <a:chExt cx="4743" cy="573"/>
          </a:xfrm>
        </p:grpSpPr>
        <p:sp>
          <p:nvSpPr>
            <p:cNvPr id="54291" name="Oval 79"/>
            <p:cNvSpPr>
              <a:spLocks noChangeArrowheads="1"/>
            </p:cNvSpPr>
            <p:nvPr/>
          </p:nvSpPr>
          <p:spPr bwMode="auto">
            <a:xfrm>
              <a:off x="699" y="2721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2" name="Oval 80"/>
            <p:cNvSpPr>
              <a:spLocks noChangeArrowheads="1"/>
            </p:cNvSpPr>
            <p:nvPr/>
          </p:nvSpPr>
          <p:spPr bwMode="auto">
            <a:xfrm>
              <a:off x="1536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3" name="Oval 81"/>
            <p:cNvSpPr>
              <a:spLocks noChangeArrowheads="1"/>
            </p:cNvSpPr>
            <p:nvPr/>
          </p:nvSpPr>
          <p:spPr bwMode="auto">
            <a:xfrm>
              <a:off x="2112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4" name="Oval 82"/>
            <p:cNvSpPr>
              <a:spLocks noChangeArrowheads="1"/>
            </p:cNvSpPr>
            <p:nvPr/>
          </p:nvSpPr>
          <p:spPr bwMode="auto">
            <a:xfrm>
              <a:off x="3027" y="272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5" name="Oval 83"/>
            <p:cNvSpPr>
              <a:spLocks noChangeArrowheads="1"/>
            </p:cNvSpPr>
            <p:nvPr/>
          </p:nvSpPr>
          <p:spPr bwMode="auto">
            <a:xfrm>
              <a:off x="3579" y="273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6" name="Oval 84"/>
            <p:cNvSpPr>
              <a:spLocks noChangeArrowheads="1"/>
            </p:cNvSpPr>
            <p:nvPr/>
          </p:nvSpPr>
          <p:spPr bwMode="auto">
            <a:xfrm>
              <a:off x="4146" y="303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7" name="Oval 85"/>
            <p:cNvSpPr>
              <a:spLocks noChangeArrowheads="1"/>
            </p:cNvSpPr>
            <p:nvPr/>
          </p:nvSpPr>
          <p:spPr bwMode="auto">
            <a:xfrm>
              <a:off x="4368" y="3042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8" name="Oval 86"/>
            <p:cNvSpPr>
              <a:spLocks noChangeArrowheads="1"/>
            </p:cNvSpPr>
            <p:nvPr/>
          </p:nvSpPr>
          <p:spPr bwMode="auto">
            <a:xfrm>
              <a:off x="5250" y="305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587872" name="Group 96"/>
          <p:cNvGrpSpPr>
            <a:grpSpLocks/>
          </p:cNvGrpSpPr>
          <p:nvPr/>
        </p:nvGrpSpPr>
        <p:grpSpPr bwMode="auto">
          <a:xfrm>
            <a:off x="1052513" y="5424488"/>
            <a:ext cx="4857750" cy="866775"/>
            <a:chOff x="663" y="3417"/>
            <a:chExt cx="3060" cy="546"/>
          </a:xfrm>
        </p:grpSpPr>
        <p:sp>
          <p:nvSpPr>
            <p:cNvPr id="54285" name="Oval 87"/>
            <p:cNvSpPr>
              <a:spLocks noChangeArrowheads="1"/>
            </p:cNvSpPr>
            <p:nvPr/>
          </p:nvSpPr>
          <p:spPr bwMode="auto">
            <a:xfrm>
              <a:off x="663" y="3417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6" name="Oval 88"/>
            <p:cNvSpPr>
              <a:spLocks noChangeArrowheads="1"/>
            </p:cNvSpPr>
            <p:nvPr/>
          </p:nvSpPr>
          <p:spPr bwMode="auto">
            <a:xfrm>
              <a:off x="1206" y="3426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7" name="Oval 89"/>
            <p:cNvSpPr>
              <a:spLocks noChangeArrowheads="1"/>
            </p:cNvSpPr>
            <p:nvPr/>
          </p:nvSpPr>
          <p:spPr bwMode="auto">
            <a:xfrm>
              <a:off x="1767" y="3714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8" name="Oval 90"/>
            <p:cNvSpPr>
              <a:spLocks noChangeArrowheads="1"/>
            </p:cNvSpPr>
            <p:nvPr/>
          </p:nvSpPr>
          <p:spPr bwMode="auto">
            <a:xfrm>
              <a:off x="2343" y="3723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89" name="Oval 91"/>
            <p:cNvSpPr>
              <a:spLocks noChangeArrowheads="1"/>
            </p:cNvSpPr>
            <p:nvPr/>
          </p:nvSpPr>
          <p:spPr bwMode="auto">
            <a:xfrm>
              <a:off x="2727" y="3585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0000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54290" name="Oval 92"/>
            <p:cNvSpPr>
              <a:spLocks noChangeArrowheads="1"/>
            </p:cNvSpPr>
            <p:nvPr/>
          </p:nvSpPr>
          <p:spPr bwMode="auto">
            <a:xfrm>
              <a:off x="3531" y="3570"/>
              <a:ext cx="192" cy="240"/>
            </a:xfrm>
            <a:prstGeom prst="ellipse">
              <a:avLst/>
            </a:prstGeom>
            <a:noFill/>
            <a:ln w="28575" algn="ctr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zh-CN" altLang="en-US" sz="24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3897313" y="1177925"/>
            <a:ext cx="1025525" cy="4641850"/>
            <a:chOff x="3897772" y="1178384"/>
            <a:chExt cx="1025012" cy="4641392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H="1" flipV="1">
              <a:off x="3915225" y="4814988"/>
              <a:ext cx="890142" cy="1004788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/>
            <p:cNvCxnSpPr/>
            <p:nvPr/>
          </p:nvCxnSpPr>
          <p:spPr bwMode="auto">
            <a:xfrm flipH="1" flipV="1">
              <a:off x="3897772" y="3640354"/>
              <a:ext cx="17453" cy="1109553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/>
            <p:nvPr/>
          </p:nvCxnSpPr>
          <p:spPr bwMode="auto">
            <a:xfrm flipV="1">
              <a:off x="3943786" y="2381590"/>
              <a:ext cx="355422" cy="1185746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/>
            <p:nvPr/>
          </p:nvCxnSpPr>
          <p:spPr bwMode="auto">
            <a:xfrm flipV="1">
              <a:off x="4381717" y="1178384"/>
              <a:ext cx="541067" cy="1012725"/>
            </a:xfrm>
            <a:prstGeom prst="straightConnector1">
              <a:avLst/>
            </a:prstGeom>
            <a:ln w="38100">
              <a:solidFill>
                <a:srgbClr val="33CC33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矩形 1"/>
          <p:cNvSpPr/>
          <p:nvPr/>
        </p:nvSpPr>
        <p:spPr bwMode="auto">
          <a:xfrm>
            <a:off x="5977140" y="177084"/>
            <a:ext cx="306705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解路径：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1→3→8→16→26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操作符序列：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,…,f</a:t>
            </a:r>
            <a:r>
              <a:rPr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F(8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,2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右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,1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,8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左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247649" y="585490"/>
            <a:ext cx="371951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棋子移动顺序：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左上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右下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7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87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87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87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941" name="Picture 5" descr="图3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450" y="990600"/>
            <a:ext cx="6983413" cy="483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6"/>
          <p:cNvSpPr>
            <a:spLocks noChangeArrowheads="1"/>
          </p:cNvSpPr>
          <p:nvPr/>
        </p:nvSpPr>
        <p:spPr bwMode="auto">
          <a:xfrm>
            <a:off x="228600" y="228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八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数码问题</a:t>
            </a:r>
            <a:r>
              <a:rPr kumimoji="1" lang="zh-CN" altLang="en-US" sz="2400" dirty="0">
                <a:latin typeface="楷体_GB2312" pitchFamily="49" charset="-122"/>
                <a:ea typeface="楷体_GB2312" pitchFamily="49" charset="-122"/>
              </a:rPr>
              <a:t>的宽度优先搜索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kumimoji="1" lang="en-US" altLang="zh-CN" sz="2400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动图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400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79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163" y="1833042"/>
            <a:ext cx="8001000" cy="3500958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任意一个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可扩展的节点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，均需按照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固定的操作符顺序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对其进行扩展。（如：左、上、右、下）。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任一节点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扩展时，若生成的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前面已出现过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则将其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放弃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，不再重复画出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不送入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因此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，宽度优先搜索算法的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状态空间图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宽度优先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原则，生成一棵搜索树。（横向搜索）</a:t>
            </a:r>
          </a:p>
        </p:txBody>
      </p:sp>
      <p:sp>
        <p:nvSpPr>
          <p:cNvPr id="56323" name="Rectangle 5"/>
          <p:cNvSpPr>
            <a:spLocks noChangeArrowheads="1"/>
          </p:cNvSpPr>
          <p:nvPr/>
        </p:nvSpPr>
        <p:spPr bwMode="auto">
          <a:xfrm>
            <a:off x="663777" y="950976"/>
            <a:ext cx="5270679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 smtClean="0"/>
              <a:t>、</a:t>
            </a:r>
            <a:r>
              <a:rPr lang="zh-CN" altLang="en-US" dirty="0" smtClean="0">
                <a:solidFill>
                  <a:srgbClr val="0000FF"/>
                </a:solidFill>
              </a:rPr>
              <a:t>宽度</a:t>
            </a:r>
            <a:r>
              <a:rPr lang="zh-CN" altLang="en-US" dirty="0">
                <a:solidFill>
                  <a:srgbClr val="0000FF"/>
                </a:solidFill>
              </a:rPr>
              <a:t>优先</a:t>
            </a:r>
            <a:r>
              <a:rPr lang="zh-CN" altLang="en-US" dirty="0" smtClean="0">
                <a:solidFill>
                  <a:srgbClr val="0000FF"/>
                </a:solidFill>
              </a:rPr>
              <a:t>算法</a:t>
            </a:r>
            <a:r>
              <a:rPr lang="zh-CN" altLang="en-US" sz="2800" dirty="0" smtClean="0">
                <a:solidFill>
                  <a:srgbClr val="FF0000"/>
                </a:solidFill>
              </a:rPr>
              <a:t>需</a:t>
            </a:r>
            <a:r>
              <a:rPr lang="zh-CN" altLang="en-US" sz="2800" dirty="0">
                <a:solidFill>
                  <a:srgbClr val="FF0000"/>
                </a:solidFill>
              </a:rPr>
              <a:t>注意的两个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8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4256" y="1804180"/>
            <a:ext cx="8001000" cy="2970044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只要问题有解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，宽度优先搜索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总可以得到解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，且得到的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路径最短的解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。（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最优解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）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缺点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盲目性较大，当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距离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较远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时，会产生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许多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无用节点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，搜索效率较低。</a:t>
            </a:r>
          </a:p>
        </p:txBody>
      </p:sp>
      <p:sp>
        <p:nvSpPr>
          <p:cNvPr id="57347" name="Rectangle 5"/>
          <p:cNvSpPr>
            <a:spLocks noChangeArrowheads="1"/>
          </p:cNvSpPr>
          <p:nvPr/>
        </p:nvSpPr>
        <p:spPr bwMode="auto">
          <a:xfrm>
            <a:off x="659424" y="964224"/>
            <a:ext cx="3352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en-US" dirty="0">
                <a:solidFill>
                  <a:schemeClr val="tx2"/>
                </a:solidFill>
              </a:rPr>
              <a:t>宽度优先搜索的</a:t>
            </a:r>
            <a:r>
              <a:rPr lang="zh-CN" altLang="en-US" dirty="0">
                <a:solidFill>
                  <a:srgbClr val="FF0000"/>
                </a:solidFill>
              </a:rPr>
              <a:t>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ChangeArrowheads="1"/>
          </p:cNvSpPr>
          <p:nvPr/>
        </p:nvSpPr>
        <p:spPr bwMode="auto">
          <a:xfrm>
            <a:off x="685800" y="930275"/>
            <a:ext cx="5257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3.2.2 </a:t>
            </a:r>
            <a:r>
              <a:rPr lang="zh-CN" altLang="en-US">
                <a:solidFill>
                  <a:schemeClr val="tx2"/>
                </a:solidFill>
              </a:rPr>
              <a:t>深度优先搜索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（</a:t>
            </a:r>
            <a:r>
              <a:rPr lang="en-US" altLang="zh-CN" sz="2000">
                <a:solidFill>
                  <a:schemeClr val="tx2"/>
                </a:solidFill>
                <a:latin typeface="Times New Roman" panose="02020603050405020304" pitchFamily="18" charset="0"/>
              </a:rPr>
              <a:t>Depth-first search</a:t>
            </a:r>
            <a:r>
              <a:rPr lang="zh-CN" altLang="en-US" sz="2000">
                <a:solidFill>
                  <a:schemeClr val="tx2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59395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34284" y="1828800"/>
            <a:ext cx="8001000" cy="3526606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优先扩展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的节点，“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深度相等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可任意排列。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定义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节点深度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规则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804863" lvl="1" indent="-333375"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起始节点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根节点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的深度为“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804863" lvl="1" indent="-333375" eaLnBrk="1" hangingPunct="1">
              <a:lnSpc>
                <a:spcPts val="3500"/>
              </a:lnSpc>
              <a:spcBef>
                <a:spcPct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其它任何节点的深度，等于其父节点的深度“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+1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为防止搜索过程沿着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无益的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路径扩展下去，往往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ts val="3500"/>
              </a:lnSpc>
              <a:spcBef>
                <a:spcPct val="0"/>
              </a:spcBef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需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设置一个</a:t>
            </a:r>
            <a:r>
              <a:rPr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节点扩展的最大深度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深度界限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4"/>
          <p:cNvSpPr>
            <a:spLocks noChangeArrowheads="1"/>
          </p:cNvSpPr>
          <p:nvPr/>
        </p:nvSpPr>
        <p:spPr bwMode="auto">
          <a:xfrm>
            <a:off x="5105400" y="1828800"/>
            <a:ext cx="3505200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最深节点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过程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沿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着状态空间的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条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分枝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，一直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搜索到</a:t>
            </a:r>
            <a:r>
              <a:rPr lang="zh-CN" altLang="en-US" sz="2000" u="wavyDbl" dirty="0" smtClean="0">
                <a:latin typeface="楷体_GB2312" pitchFamily="49" charset="-122"/>
                <a:ea typeface="楷体_GB2312" pitchFamily="49" charset="-122"/>
              </a:rPr>
              <a:t>该分枝的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最底层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只有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当搜索到达一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个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没有后继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的节</a:t>
            </a:r>
            <a:endParaRPr lang="en-US" altLang="zh-CN" sz="2000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时，才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考虑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其“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”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</a:t>
            </a:r>
            <a:endParaRPr lang="en-US" altLang="zh-CN" sz="2000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弟节点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展开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0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000" dirty="0" smtClean="0">
                <a:latin typeface="楷体_GB2312" pitchFamily="49" charset="-122"/>
                <a:ea typeface="楷体_GB2312" pitchFamily="49" charset="-122"/>
              </a:rPr>
              <a:t>          (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解空间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纵向遍历</a:t>
            </a:r>
            <a:r>
              <a:rPr lang="en-US" altLang="zh-CN" sz="20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en-US" altLang="zh-CN" sz="2000" b="0" dirty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pic>
        <p:nvPicPr>
          <p:cNvPr id="60419" name="Picture 5" descr="图片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396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任意多边形 2"/>
          <p:cNvSpPr/>
          <p:nvPr/>
        </p:nvSpPr>
        <p:spPr bwMode="auto">
          <a:xfrm>
            <a:off x="1666819" y="3309440"/>
            <a:ext cx="1094628" cy="2138323"/>
          </a:xfrm>
          <a:custGeom>
            <a:avLst/>
            <a:gdLst>
              <a:gd name="connsiteX0" fmla="*/ 445316 w 1094628"/>
              <a:gd name="connsiteY0" fmla="*/ 2138323 h 2138323"/>
              <a:gd name="connsiteX1" fmla="*/ 548347 w 1094628"/>
              <a:gd name="connsiteY1" fmla="*/ 2035292 h 2138323"/>
              <a:gd name="connsiteX2" fmla="*/ 58950 w 1094628"/>
              <a:gd name="connsiteY2" fmla="*/ 1803473 h 2138323"/>
              <a:gd name="connsiteX3" fmla="*/ 58950 w 1094628"/>
              <a:gd name="connsiteY3" fmla="*/ 1185287 h 2138323"/>
              <a:gd name="connsiteX4" fmla="*/ 33192 w 1094628"/>
              <a:gd name="connsiteY4" fmla="*/ 464070 h 2138323"/>
              <a:gd name="connsiteX5" fmla="*/ 574105 w 1094628"/>
              <a:gd name="connsiteY5" fmla="*/ 430 h 2138323"/>
              <a:gd name="connsiteX6" fmla="*/ 1050623 w 1094628"/>
              <a:gd name="connsiteY6" fmla="*/ 541343 h 2138323"/>
              <a:gd name="connsiteX7" fmla="*/ 1076381 w 1094628"/>
              <a:gd name="connsiteY7" fmla="*/ 901952 h 2138323"/>
              <a:gd name="connsiteX8" fmla="*/ 1076381 w 1094628"/>
              <a:gd name="connsiteY8" fmla="*/ 1043619 h 2138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4628" h="2138323">
                <a:moveTo>
                  <a:pt x="445316" y="2138323"/>
                </a:moveTo>
                <a:cubicBezTo>
                  <a:pt x="529028" y="2114711"/>
                  <a:pt x="612741" y="2091100"/>
                  <a:pt x="548347" y="2035292"/>
                </a:cubicBezTo>
                <a:cubicBezTo>
                  <a:pt x="483953" y="1979484"/>
                  <a:pt x="140516" y="1945140"/>
                  <a:pt x="58950" y="1803473"/>
                </a:cubicBezTo>
                <a:cubicBezTo>
                  <a:pt x="-22616" y="1661806"/>
                  <a:pt x="63243" y="1408521"/>
                  <a:pt x="58950" y="1185287"/>
                </a:cubicBezTo>
                <a:cubicBezTo>
                  <a:pt x="54657" y="962053"/>
                  <a:pt x="-52667" y="661546"/>
                  <a:pt x="33192" y="464070"/>
                </a:cubicBezTo>
                <a:cubicBezTo>
                  <a:pt x="119051" y="266594"/>
                  <a:pt x="404533" y="-12449"/>
                  <a:pt x="574105" y="430"/>
                </a:cubicBezTo>
                <a:cubicBezTo>
                  <a:pt x="743677" y="13309"/>
                  <a:pt x="966910" y="391089"/>
                  <a:pt x="1050623" y="541343"/>
                </a:cubicBezTo>
                <a:cubicBezTo>
                  <a:pt x="1134336" y="691597"/>
                  <a:pt x="1072088" y="818239"/>
                  <a:pt x="1076381" y="901952"/>
                </a:cubicBezTo>
                <a:cubicBezTo>
                  <a:pt x="1080674" y="985665"/>
                  <a:pt x="1078527" y="1014642"/>
                  <a:pt x="1076381" y="1043619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任意多边形 3"/>
          <p:cNvSpPr/>
          <p:nvPr/>
        </p:nvSpPr>
        <p:spPr bwMode="auto">
          <a:xfrm>
            <a:off x="2431865" y="2446811"/>
            <a:ext cx="1428085" cy="2318372"/>
          </a:xfrm>
          <a:custGeom>
            <a:avLst/>
            <a:gdLst>
              <a:gd name="connsiteX0" fmla="*/ 298456 w 1428085"/>
              <a:gd name="connsiteY0" fmla="*/ 1957764 h 2318372"/>
              <a:gd name="connsiteX1" fmla="*/ 362850 w 1428085"/>
              <a:gd name="connsiteY1" fmla="*/ 2022158 h 2318372"/>
              <a:gd name="connsiteX2" fmla="*/ 491639 w 1428085"/>
              <a:gd name="connsiteY2" fmla="*/ 1932006 h 2318372"/>
              <a:gd name="connsiteX3" fmla="*/ 517397 w 1428085"/>
              <a:gd name="connsiteY3" fmla="*/ 1352457 h 2318372"/>
              <a:gd name="connsiteX4" fmla="*/ 2242 w 1428085"/>
              <a:gd name="connsiteY4" fmla="*/ 760028 h 2318372"/>
              <a:gd name="connsiteX5" fmla="*/ 749217 w 1428085"/>
              <a:gd name="connsiteY5" fmla="*/ 175 h 2318372"/>
              <a:gd name="connsiteX6" fmla="*/ 1418918 w 1428085"/>
              <a:gd name="connsiteY6" fmla="*/ 695634 h 2318372"/>
              <a:gd name="connsiteX7" fmla="*/ 1135583 w 1428085"/>
              <a:gd name="connsiteY7" fmla="*/ 1326699 h 2318372"/>
              <a:gd name="connsiteX8" fmla="*/ 1096946 w 1428085"/>
              <a:gd name="connsiteY8" fmla="*/ 1996400 h 2318372"/>
              <a:gd name="connsiteX9" fmla="*/ 1084067 w 1428085"/>
              <a:gd name="connsiteY9" fmla="*/ 2318372 h 2318372"/>
              <a:gd name="connsiteX10" fmla="*/ 1084067 w 1428085"/>
              <a:gd name="connsiteY10" fmla="*/ 2318372 h 2318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28085" h="2318372">
                <a:moveTo>
                  <a:pt x="298456" y="1957764"/>
                </a:moveTo>
                <a:cubicBezTo>
                  <a:pt x="314554" y="1992107"/>
                  <a:pt x="330653" y="2026451"/>
                  <a:pt x="362850" y="2022158"/>
                </a:cubicBezTo>
                <a:cubicBezTo>
                  <a:pt x="395047" y="2017865"/>
                  <a:pt x="465881" y="2043623"/>
                  <a:pt x="491639" y="1932006"/>
                </a:cubicBezTo>
                <a:cubicBezTo>
                  <a:pt x="517397" y="1820389"/>
                  <a:pt x="598963" y="1547787"/>
                  <a:pt x="517397" y="1352457"/>
                </a:cubicBezTo>
                <a:cubicBezTo>
                  <a:pt x="435831" y="1157127"/>
                  <a:pt x="-36395" y="985408"/>
                  <a:pt x="2242" y="760028"/>
                </a:cubicBezTo>
                <a:cubicBezTo>
                  <a:pt x="40879" y="534648"/>
                  <a:pt x="513104" y="10907"/>
                  <a:pt x="749217" y="175"/>
                </a:cubicBezTo>
                <a:cubicBezTo>
                  <a:pt x="985330" y="-10557"/>
                  <a:pt x="1354524" y="474547"/>
                  <a:pt x="1418918" y="695634"/>
                </a:cubicBezTo>
                <a:cubicBezTo>
                  <a:pt x="1483312" y="916721"/>
                  <a:pt x="1189245" y="1109905"/>
                  <a:pt x="1135583" y="1326699"/>
                </a:cubicBezTo>
                <a:cubicBezTo>
                  <a:pt x="1081921" y="1543493"/>
                  <a:pt x="1105532" y="1831121"/>
                  <a:pt x="1096946" y="1996400"/>
                </a:cubicBezTo>
                <a:cubicBezTo>
                  <a:pt x="1088360" y="2161679"/>
                  <a:pt x="1084067" y="2318372"/>
                  <a:pt x="1084067" y="2318372"/>
                </a:cubicBezTo>
                <a:lnTo>
                  <a:pt x="1084067" y="2318372"/>
                </a:ln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任意多边形 4"/>
          <p:cNvSpPr/>
          <p:nvPr/>
        </p:nvSpPr>
        <p:spPr bwMode="auto">
          <a:xfrm>
            <a:off x="3528811" y="3219682"/>
            <a:ext cx="953037" cy="1790200"/>
          </a:xfrm>
          <a:custGeom>
            <a:avLst/>
            <a:gdLst>
              <a:gd name="connsiteX0" fmla="*/ 0 w 953037"/>
              <a:gd name="connsiteY0" fmla="*/ 1597017 h 1790200"/>
              <a:gd name="connsiteX1" fmla="*/ 77274 w 953037"/>
              <a:gd name="connsiteY1" fmla="*/ 1700048 h 1790200"/>
              <a:gd name="connsiteX2" fmla="*/ 218941 w 953037"/>
              <a:gd name="connsiteY2" fmla="*/ 1481107 h 1790200"/>
              <a:gd name="connsiteX3" fmla="*/ 270457 w 953037"/>
              <a:gd name="connsiteY3" fmla="*/ 1184893 h 1790200"/>
              <a:gd name="connsiteX4" fmla="*/ 309093 w 953037"/>
              <a:gd name="connsiteY4" fmla="*/ 566707 h 1790200"/>
              <a:gd name="connsiteX5" fmla="*/ 618186 w 953037"/>
              <a:gd name="connsiteY5" fmla="*/ 36 h 1790200"/>
              <a:gd name="connsiteX6" fmla="*/ 875764 w 953037"/>
              <a:gd name="connsiteY6" fmla="*/ 592464 h 1790200"/>
              <a:gd name="connsiteX7" fmla="*/ 914400 w 953037"/>
              <a:gd name="connsiteY7" fmla="*/ 1184893 h 1790200"/>
              <a:gd name="connsiteX8" fmla="*/ 953037 w 953037"/>
              <a:gd name="connsiteY8" fmla="*/ 1790200 h 179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53037" h="1790200">
                <a:moveTo>
                  <a:pt x="0" y="1597017"/>
                </a:moveTo>
                <a:cubicBezTo>
                  <a:pt x="20392" y="1658191"/>
                  <a:pt x="40784" y="1719366"/>
                  <a:pt x="77274" y="1700048"/>
                </a:cubicBezTo>
                <a:cubicBezTo>
                  <a:pt x="113764" y="1680730"/>
                  <a:pt x="186744" y="1566966"/>
                  <a:pt x="218941" y="1481107"/>
                </a:cubicBezTo>
                <a:cubicBezTo>
                  <a:pt x="251138" y="1395248"/>
                  <a:pt x="255432" y="1337293"/>
                  <a:pt x="270457" y="1184893"/>
                </a:cubicBezTo>
                <a:cubicBezTo>
                  <a:pt x="285482" y="1032493"/>
                  <a:pt x="251138" y="764183"/>
                  <a:pt x="309093" y="566707"/>
                </a:cubicBezTo>
                <a:cubicBezTo>
                  <a:pt x="367048" y="369231"/>
                  <a:pt x="523741" y="-4257"/>
                  <a:pt x="618186" y="36"/>
                </a:cubicBezTo>
                <a:cubicBezTo>
                  <a:pt x="712631" y="4329"/>
                  <a:pt x="826395" y="394988"/>
                  <a:pt x="875764" y="592464"/>
                </a:cubicBezTo>
                <a:cubicBezTo>
                  <a:pt x="925133" y="789940"/>
                  <a:pt x="901521" y="985270"/>
                  <a:pt x="914400" y="1184893"/>
                </a:cubicBezTo>
                <a:cubicBezTo>
                  <a:pt x="927279" y="1384516"/>
                  <a:pt x="940158" y="1587358"/>
                  <a:pt x="953037" y="1790200"/>
                </a:cubicBezTo>
              </a:path>
            </a:pathLst>
          </a:custGeom>
          <a:ln w="25400">
            <a:prstDash val="sysDash"/>
            <a:tailEnd type="triangle" w="lg" len="lg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8" grpId="0"/>
      <p:bldP spid="3" grpId="0" animBg="1"/>
      <p:bldP spid="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828800"/>
            <a:ext cx="8001000" cy="3629199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i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开始，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其子节点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最新生成的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该子节点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且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可以扩展，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扩展该子节点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然后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在其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扩展出的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子节点中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最新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最后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生成的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节点进行考查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⑶ 依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向下搜索，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直到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某个子节点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既不是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目标节点，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又不能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继续扩展时，才选择其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最近的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兄弟节点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进行搜索。</a:t>
            </a:r>
          </a:p>
        </p:txBody>
      </p:sp>
      <p:sp>
        <p:nvSpPr>
          <p:cNvPr id="61443" name="Rectangle 6"/>
          <p:cNvSpPr>
            <a:spLocks noChangeArrowheads="1"/>
          </p:cNvSpPr>
          <p:nvPr/>
        </p:nvSpPr>
        <p:spPr bwMode="auto">
          <a:xfrm>
            <a:off x="685800" y="930275"/>
            <a:ext cx="4038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>
                <a:solidFill>
                  <a:schemeClr val="tx2"/>
                </a:solidFill>
              </a:rPr>
              <a:t>1</a:t>
            </a:r>
            <a:r>
              <a:rPr lang="zh-CN" altLang="en-US">
                <a:solidFill>
                  <a:schemeClr val="tx2"/>
                </a:solidFill>
              </a:rPr>
              <a:t>、</a:t>
            </a:r>
            <a:r>
              <a:rPr lang="zh-CN" altLang="en-US"/>
              <a:t>深度优先搜索的</a:t>
            </a:r>
            <a:r>
              <a:rPr lang="zh-CN" altLang="en-US">
                <a:solidFill>
                  <a:srgbClr val="FF0000"/>
                </a:solidFill>
              </a:rPr>
              <a:t>基本思想</a:t>
            </a:r>
            <a:r>
              <a:rPr lang="zh-CN" altLang="en-US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4"/>
          <p:cNvSpPr>
            <a:spLocks noChangeArrowheads="1"/>
          </p:cNvSpPr>
          <p:nvPr/>
        </p:nvSpPr>
        <p:spPr bwMode="auto">
          <a:xfrm>
            <a:off x="685800" y="930275"/>
            <a:ext cx="3657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/>
              <a:t>2</a:t>
            </a:r>
            <a:r>
              <a:rPr lang="zh-CN" altLang="en-US"/>
              <a:t>、深度优先搜索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sp>
        <p:nvSpPr>
          <p:cNvPr id="6246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53364" y="1823304"/>
            <a:ext cx="8001000" cy="3231654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⑴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000" b="1" baseline="-10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⑵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表为空，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则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问题无解，失败退出；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⑶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将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第一个节点取出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CLOSED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表，并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该节点为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⑷ 考察节点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。若是，则得到问题的解，成功退出；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⑸ 若节点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不可扩展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，则转第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(2)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步；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⑹ 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将其子节点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放入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表的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首部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，并为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每一个子节点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设置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000" b="1" u="wavyHeavy" dirty="0" smtClean="0">
                <a:latin typeface="楷体_GB2312" pitchFamily="49" charset="-122"/>
                <a:ea typeface="楷体_GB2312" pitchFamily="49" charset="-122"/>
              </a:rPr>
              <a:t>指向其父节点的指针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，然后转第⑵步。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675" y="209550"/>
            <a:ext cx="3365500" cy="21717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sp>
        <p:nvSpPr>
          <p:cNvPr id="2" name="椭圆 1"/>
          <p:cNvSpPr/>
          <p:nvPr/>
        </p:nvSpPr>
        <p:spPr bwMode="auto">
          <a:xfrm>
            <a:off x="5238064" y="4096425"/>
            <a:ext cx="596900" cy="533400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ChangeArrowheads="1"/>
          </p:cNvSpPr>
          <p:nvPr/>
        </p:nvSpPr>
        <p:spPr bwMode="auto">
          <a:xfrm>
            <a:off x="304800" y="304800"/>
            <a:ext cx="41148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深度优先搜索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算法流程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81991" name="Picture 7" descr="算法动态演示图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914400"/>
            <a:ext cx="508952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8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3048000" cy="31242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962400" y="1828800"/>
            <a:ext cx="4648200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wavyDbl" dirty="0" smtClean="0">
                <a:latin typeface="+mn-ea"/>
                <a:ea typeface="+mn-ea"/>
                <a:cs typeface="Times New Roman" panose="02020603050405020304" pitchFamily="18" charset="0"/>
              </a:rPr>
              <a:t>庞大的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搜索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相对应、满足一定约束条件的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答案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寻找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一条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初始状态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所处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答案</a:t>
            </a:r>
            <a:r>
              <a:rPr lang="zh-CN" altLang="zh-CN" sz="2000" dirty="0">
                <a:latin typeface="+mn-ea"/>
                <a:ea typeface="+mn-ea"/>
                <a:cs typeface="Times New Roman" panose="02020603050405020304" pitchFamily="18" charset="0"/>
              </a:rPr>
              <a:t>所处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状态</a:t>
            </a:r>
            <a:r>
              <a:rPr lang="en-US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最佳路径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53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0" y="381000"/>
            <a:ext cx="5943600" cy="6044184"/>
            <a:chOff x="1905000" y="381000"/>
            <a:chExt cx="5943600" cy="604418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05000" y="381000"/>
              <a:ext cx="5943600" cy="6044184"/>
            </a:xfrm>
            <a:prstGeom prst="rect">
              <a:avLst/>
            </a:prstGeom>
          </p:spPr>
        </p:pic>
        <p:sp>
          <p:nvSpPr>
            <p:cNvPr id="3" name="椭圆 2"/>
            <p:cNvSpPr/>
            <p:nvPr/>
          </p:nvSpPr>
          <p:spPr bwMode="auto">
            <a:xfrm>
              <a:off x="3010437" y="4280079"/>
              <a:ext cx="609600" cy="304800"/>
            </a:xfrm>
            <a:prstGeom prst="ellipse">
              <a:avLst/>
            </a:prstGeom>
            <a:noFill/>
            <a:ln w="31750">
              <a:solidFill>
                <a:srgbClr val="FF0000"/>
              </a:solidFill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4"/>
          <p:cNvSpPr>
            <a:spLocks noChangeArrowheads="1"/>
          </p:cNvSpPr>
          <p:nvPr/>
        </p:nvSpPr>
        <p:spPr bwMode="auto">
          <a:xfrm>
            <a:off x="676656" y="1052195"/>
            <a:ext cx="3429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</a:t>
            </a:r>
            <a:r>
              <a:rPr lang="zh-CN" altLang="en-US" dirty="0"/>
              <a:t>、深度优先搜索的</a:t>
            </a:r>
            <a:r>
              <a:rPr lang="zh-CN" altLang="en-US" dirty="0">
                <a:solidFill>
                  <a:srgbClr val="FF0000"/>
                </a:solidFill>
              </a:rPr>
              <a:t>例子</a:t>
            </a:r>
          </a:p>
        </p:txBody>
      </p:sp>
      <p:sp>
        <p:nvSpPr>
          <p:cNvPr id="6553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18653" y="1868788"/>
            <a:ext cx="4800600" cy="369332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八数码问题的深度优先搜索树？</a:t>
            </a:r>
          </a:p>
        </p:txBody>
      </p:sp>
      <p:grpSp>
        <p:nvGrpSpPr>
          <p:cNvPr id="65540" name="Group 47"/>
          <p:cNvGrpSpPr>
            <a:grpSpLocks/>
          </p:cNvGrpSpPr>
          <p:nvPr/>
        </p:nvGrpSpPr>
        <p:grpSpPr bwMode="auto">
          <a:xfrm>
            <a:off x="1981200" y="2709862"/>
            <a:ext cx="5410200" cy="1938338"/>
            <a:chOff x="1344" y="2016"/>
            <a:chExt cx="3408" cy="1221"/>
          </a:xfrm>
        </p:grpSpPr>
        <p:grpSp>
          <p:nvGrpSpPr>
            <p:cNvPr id="65541" name="Group 44"/>
            <p:cNvGrpSpPr>
              <a:grpSpLocks/>
            </p:cNvGrpSpPr>
            <p:nvPr/>
          </p:nvGrpSpPr>
          <p:grpSpPr bwMode="auto">
            <a:xfrm>
              <a:off x="3676" y="2016"/>
              <a:ext cx="1076" cy="1221"/>
              <a:chOff x="3676" y="1995"/>
              <a:chExt cx="1076" cy="1221"/>
            </a:xfrm>
          </p:grpSpPr>
          <p:grpSp>
            <p:nvGrpSpPr>
              <p:cNvPr id="65560" name="Group 23"/>
              <p:cNvGrpSpPr>
                <a:grpSpLocks/>
              </p:cNvGrpSpPr>
              <p:nvPr/>
            </p:nvGrpSpPr>
            <p:grpSpPr bwMode="auto">
              <a:xfrm>
                <a:off x="3724" y="1995"/>
                <a:ext cx="912" cy="864"/>
                <a:chOff x="3504" y="1248"/>
                <a:chExt cx="912" cy="864"/>
              </a:xfrm>
            </p:grpSpPr>
            <p:grpSp>
              <p:nvGrpSpPr>
                <p:cNvPr id="65562" name="Group 24"/>
                <p:cNvGrpSpPr>
                  <a:grpSpLocks/>
                </p:cNvGrpSpPr>
                <p:nvPr/>
              </p:nvGrpSpPr>
              <p:grpSpPr bwMode="auto">
                <a:xfrm>
                  <a:off x="3504" y="1248"/>
                  <a:ext cx="912" cy="864"/>
                  <a:chOff x="1536" y="2304"/>
                  <a:chExt cx="432" cy="432"/>
                </a:xfrm>
              </p:grpSpPr>
              <p:sp>
                <p:nvSpPr>
                  <p:cNvPr id="65571" name="Rectangle 25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72" name="Line 26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3" name="Line 27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4" name="Line 28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75" name="Line 29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63" name="Text Box 30"/>
                <p:cNvSpPr txBox="1">
                  <a:spLocks noChangeArrowheads="1"/>
                </p:cNvSpPr>
                <p:nvPr/>
              </p:nvSpPr>
              <p:spPr bwMode="auto">
                <a:xfrm>
                  <a:off x="3552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4" name="Text Box 31"/>
                <p:cNvSpPr txBox="1">
                  <a:spLocks noChangeArrowheads="1"/>
                </p:cNvSpPr>
                <p:nvPr/>
              </p:nvSpPr>
              <p:spPr bwMode="auto">
                <a:xfrm>
                  <a:off x="3840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5" name="Text Box 32"/>
                <p:cNvSpPr txBox="1">
                  <a:spLocks noChangeArrowheads="1"/>
                </p:cNvSpPr>
                <p:nvPr/>
              </p:nvSpPr>
              <p:spPr bwMode="auto">
                <a:xfrm>
                  <a:off x="4176" y="1248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6" name="Text Box 33"/>
                <p:cNvSpPr txBox="1">
                  <a:spLocks noChangeArrowheads="1"/>
                </p:cNvSpPr>
                <p:nvPr/>
              </p:nvSpPr>
              <p:spPr bwMode="auto">
                <a:xfrm>
                  <a:off x="3552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7" name="Text Box 34"/>
                <p:cNvSpPr txBox="1">
                  <a:spLocks noChangeArrowheads="1"/>
                </p:cNvSpPr>
                <p:nvPr/>
              </p:nvSpPr>
              <p:spPr bwMode="auto">
                <a:xfrm>
                  <a:off x="4176" y="1536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8" name="Text Box 35"/>
                <p:cNvSpPr txBox="1">
                  <a:spLocks noChangeArrowheads="1"/>
                </p:cNvSpPr>
                <p:nvPr/>
              </p:nvSpPr>
              <p:spPr bwMode="auto">
                <a:xfrm>
                  <a:off x="4176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69" name="Text Box 36"/>
                <p:cNvSpPr txBox="1">
                  <a:spLocks noChangeArrowheads="1"/>
                </p:cNvSpPr>
                <p:nvPr/>
              </p:nvSpPr>
              <p:spPr bwMode="auto">
                <a:xfrm>
                  <a:off x="3840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70" name="Text Box 37"/>
                <p:cNvSpPr txBox="1">
                  <a:spLocks noChangeArrowheads="1"/>
                </p:cNvSpPr>
                <p:nvPr/>
              </p:nvSpPr>
              <p:spPr bwMode="auto">
                <a:xfrm>
                  <a:off x="3552" y="1824"/>
                  <a:ext cx="21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61" name="Text Box 39"/>
              <p:cNvSpPr txBox="1">
                <a:spLocks noChangeArrowheads="1"/>
              </p:cNvSpPr>
              <p:nvPr/>
            </p:nvSpPr>
            <p:spPr bwMode="auto">
              <a:xfrm>
                <a:off x="3676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目标状态</a:t>
                </a:r>
                <a:r>
                  <a:rPr kumimoji="1" lang="zh-CN" altLang="en-US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 </a:t>
                </a:r>
                <a:r>
                  <a:rPr kumimoji="1" lang="en-US" altLang="zh-CN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S</a:t>
                </a:r>
                <a:r>
                  <a:rPr kumimoji="1" lang="en-US" altLang="zh-CN" baseline="-8000" dirty="0">
                    <a:latin typeface="Times New Roman" panose="02020603050405020304" pitchFamily="18" charset="0"/>
                    <a:ea typeface="华文新魏" panose="02010800040101010101" pitchFamily="2" charset="-122"/>
                  </a:rPr>
                  <a:t>g</a:t>
                </a:r>
              </a:p>
            </p:txBody>
          </p:sp>
        </p:grpSp>
        <p:grpSp>
          <p:nvGrpSpPr>
            <p:cNvPr id="65542" name="Group 43"/>
            <p:cNvGrpSpPr>
              <a:grpSpLocks/>
            </p:cNvGrpSpPr>
            <p:nvPr/>
          </p:nvGrpSpPr>
          <p:grpSpPr bwMode="auto">
            <a:xfrm>
              <a:off x="1344" y="2016"/>
              <a:ext cx="1076" cy="1221"/>
              <a:chOff x="1344" y="1995"/>
              <a:chExt cx="1076" cy="1221"/>
            </a:xfrm>
          </p:grpSpPr>
          <p:grpSp>
            <p:nvGrpSpPr>
              <p:cNvPr id="65544" name="Group 42"/>
              <p:cNvGrpSpPr>
                <a:grpSpLocks/>
              </p:cNvGrpSpPr>
              <p:nvPr/>
            </p:nvGrpSpPr>
            <p:grpSpPr bwMode="auto">
              <a:xfrm>
                <a:off x="1420" y="1995"/>
                <a:ext cx="912" cy="864"/>
                <a:chOff x="1420" y="1995"/>
                <a:chExt cx="912" cy="864"/>
              </a:xfrm>
            </p:grpSpPr>
            <p:grpSp>
              <p:nvGrpSpPr>
                <p:cNvPr id="65546" name="Group 7"/>
                <p:cNvGrpSpPr>
                  <a:grpSpLocks/>
                </p:cNvGrpSpPr>
                <p:nvPr/>
              </p:nvGrpSpPr>
              <p:grpSpPr bwMode="auto">
                <a:xfrm>
                  <a:off x="1420" y="1995"/>
                  <a:ext cx="912" cy="864"/>
                  <a:chOff x="1536" y="2304"/>
                  <a:chExt cx="432" cy="432"/>
                </a:xfrm>
              </p:grpSpPr>
              <p:sp>
                <p:nvSpPr>
                  <p:cNvPr id="65555" name="Rectangle 8"/>
                  <p:cNvSpPr>
                    <a:spLocks noChangeArrowheads="1"/>
                  </p:cNvSpPr>
                  <p:nvPr/>
                </p:nvSpPr>
                <p:spPr bwMode="auto">
                  <a:xfrm>
                    <a:off x="1536" y="2304"/>
                    <a:ext cx="432" cy="432"/>
                  </a:xfrm>
                  <a:prstGeom prst="rect">
                    <a:avLst/>
                  </a:prstGeom>
                  <a:noFill/>
                  <a:ln w="9525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66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>
                    <a:lvl1pPr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1pPr>
                    <a:lvl2pPr marL="742950" indent="-28575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2pPr>
                    <a:lvl3pPr marL="11430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3pPr>
                    <a:lvl4pPr marL="16002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4pPr>
                    <a:lvl5pPr marL="2057400" indent="-228600"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 b="1">
                        <a:solidFill>
                          <a:schemeClr val="tx1"/>
                        </a:solidFill>
                        <a:latin typeface="楷体_GB2312" pitchFamily="49" charset="-122"/>
                        <a:ea typeface="楷体_GB2312" pitchFamily="49" charset="-122"/>
                      </a:defRPr>
                    </a:lvl9pPr>
                  </a:lstStyle>
                  <a:p>
                    <a:pPr eaLnBrk="1" hangingPunct="1"/>
                    <a:endParaRPr lang="zh-CN" altLang="en-US"/>
                  </a:p>
                </p:txBody>
              </p:sp>
              <p:sp>
                <p:nvSpPr>
                  <p:cNvPr id="65556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448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7" name="Line 10"/>
                  <p:cNvSpPr>
                    <a:spLocks noChangeShapeType="1"/>
                  </p:cNvSpPr>
                  <p:nvPr/>
                </p:nvSpPr>
                <p:spPr bwMode="auto">
                  <a:xfrm>
                    <a:off x="1536" y="2592"/>
                    <a:ext cx="432" cy="0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8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1680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65559" name="Line 12"/>
                  <p:cNvSpPr>
                    <a:spLocks noChangeShapeType="1"/>
                  </p:cNvSpPr>
                  <p:nvPr/>
                </p:nvSpPr>
                <p:spPr bwMode="auto">
                  <a:xfrm>
                    <a:off x="1824" y="2304"/>
                    <a:ext cx="0" cy="432"/>
                  </a:xfrm>
                  <a:prstGeom prst="line">
                    <a:avLst/>
                  </a:prstGeom>
                  <a:noFill/>
                  <a:ln w="9525">
                    <a:solidFill>
                      <a:srgbClr val="000066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0" tIns="0" rIns="0" bIns="0" anchor="ctr" anchorCtr="1">
                    <a:spAutoFit/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65547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468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1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8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1468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2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49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092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3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0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1756" y="1995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8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1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092" y="2283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4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2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092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 dirty="0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5</a:t>
                  </a:r>
                  <a:endParaRPr kumimoji="1" lang="en-US" altLang="zh-CN" b="0" dirty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3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1756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6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65554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1468" y="2571"/>
                  <a:ext cx="212" cy="2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en-US" altLang="zh-CN">
                      <a:solidFill>
                        <a:schemeClr val="tx2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</a:rPr>
                    <a:t>7</a:t>
                  </a:r>
                  <a:endParaRPr kumimoji="1" lang="en-US" altLang="zh-CN" b="0">
                    <a:latin typeface="Times New Roman" panose="02020603050405020304" pitchFamily="18" charset="0"/>
                    <a:ea typeface="宋体" panose="02010600030101010101" pitchFamily="2" charset="-122"/>
                  </a:endParaRPr>
                </a:p>
              </p:txBody>
            </p:sp>
          </p:grpSp>
          <p:sp>
            <p:nvSpPr>
              <p:cNvPr id="65545" name="Text Box 40"/>
              <p:cNvSpPr txBox="1">
                <a:spLocks noChangeArrowheads="1"/>
              </p:cNvSpPr>
              <p:nvPr/>
            </p:nvSpPr>
            <p:spPr bwMode="auto">
              <a:xfrm>
                <a:off x="1344" y="2986"/>
                <a:ext cx="1076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zh-CN" altLang="en-US" dirty="0">
                    <a:latin typeface="Times New Roman" panose="02020603050405020304" pitchFamily="18" charset="0"/>
                  </a:rPr>
                  <a:t>初始状态 </a:t>
                </a:r>
                <a:r>
                  <a:rPr kumimoji="1" lang="en-US" altLang="zh-CN" dirty="0">
                    <a:latin typeface="Times New Roman" panose="02020603050405020304" pitchFamily="18" charset="0"/>
                  </a:rPr>
                  <a:t>S</a:t>
                </a:r>
                <a:r>
                  <a:rPr kumimoji="1" lang="en-US" altLang="zh-CN" baseline="-12000" dirty="0">
                    <a:latin typeface="Times New Roman" panose="02020603050405020304" pitchFamily="18" charset="0"/>
                  </a:rPr>
                  <a:t>0</a:t>
                </a:r>
              </a:p>
            </p:txBody>
          </p:sp>
        </p:grpSp>
        <p:sp>
          <p:nvSpPr>
            <p:cNvPr id="65543" name="AutoShape 46"/>
            <p:cNvSpPr>
              <a:spLocks noChangeArrowheads="1"/>
            </p:cNvSpPr>
            <p:nvPr/>
          </p:nvSpPr>
          <p:spPr bwMode="auto">
            <a:xfrm>
              <a:off x="2832" y="2400"/>
              <a:ext cx="432" cy="240"/>
            </a:xfrm>
            <a:prstGeom prst="rightArrow">
              <a:avLst>
                <a:gd name="adj1" fmla="val 50000"/>
                <a:gd name="adj2" fmla="val 45000"/>
              </a:avLst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313" y="1752600"/>
            <a:ext cx="5018087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85800" y="381000"/>
            <a:ext cx="7924800" cy="990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    首先扩展</a:t>
            </a:r>
            <a:r>
              <a:rPr kumimoji="1" lang="zh-CN" altLang="en-US" sz="21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最新产生的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最深的</a:t>
            </a:r>
            <a:r>
              <a:rPr kumimoji="1" lang="en-US" altLang="zh-CN" sz="21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节点，若</a:t>
            </a:r>
            <a:r>
              <a:rPr kumimoji="1" lang="zh-CN" altLang="en-US" sz="21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不在当前搜索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100" b="1" dirty="0" smtClean="0">
                <a:latin typeface="楷体_GB2312" pitchFamily="49" charset="-122"/>
                <a:ea typeface="楷体_GB2312" pitchFamily="49" charset="-122"/>
              </a:rPr>
              <a:t>的分支上？</a:t>
            </a:r>
          </a:p>
        </p:txBody>
      </p:sp>
      <p:sp>
        <p:nvSpPr>
          <p:cNvPr id="66564" name="任意多边形 1"/>
          <p:cNvSpPr>
            <a:spLocks/>
          </p:cNvSpPr>
          <p:nvPr/>
        </p:nvSpPr>
        <p:spPr bwMode="auto">
          <a:xfrm>
            <a:off x="4287838" y="1712913"/>
            <a:ext cx="2370137" cy="811212"/>
          </a:xfrm>
          <a:custGeom>
            <a:avLst/>
            <a:gdLst>
              <a:gd name="T0" fmla="*/ 181064 w 2370754"/>
              <a:gd name="T1" fmla="*/ 0 h 811369"/>
              <a:gd name="T2" fmla="*/ 219641 w 2370754"/>
              <a:gd name="T3" fmla="*/ 437372 h 811369"/>
              <a:gd name="T4" fmla="*/ 2367054 w 2370754"/>
              <a:gd name="T5" fmla="*/ 810427 h 811369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370754" h="811369">
                <a:moveTo>
                  <a:pt x="181346" y="0"/>
                </a:moveTo>
                <a:cubicBezTo>
                  <a:pt x="18214" y="151327"/>
                  <a:pt x="-144918" y="302654"/>
                  <a:pt x="219983" y="437882"/>
                </a:cubicBezTo>
                <a:cubicBezTo>
                  <a:pt x="584884" y="573110"/>
                  <a:pt x="1967216" y="422856"/>
                  <a:pt x="2370754" y="811369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66565" name="任意多边形 2"/>
          <p:cNvSpPr>
            <a:spLocks/>
          </p:cNvSpPr>
          <p:nvPr/>
        </p:nvSpPr>
        <p:spPr bwMode="auto">
          <a:xfrm>
            <a:off x="4295775" y="1763713"/>
            <a:ext cx="2170113" cy="631825"/>
          </a:xfrm>
          <a:custGeom>
            <a:avLst/>
            <a:gdLst>
              <a:gd name="T0" fmla="*/ 173140 w 2168681"/>
              <a:gd name="T1" fmla="*/ 0 h 631064"/>
              <a:gd name="T2" fmla="*/ 199000 w 2168681"/>
              <a:gd name="T3" fmla="*/ 389170 h 631064"/>
              <a:gd name="T4" fmla="*/ 2177288 w 2168681"/>
              <a:gd name="T5" fmla="*/ 635645 h 631064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68681" h="631064">
                <a:moveTo>
                  <a:pt x="172456" y="0"/>
                </a:moveTo>
                <a:cubicBezTo>
                  <a:pt x="18983" y="140594"/>
                  <a:pt x="-134490" y="281189"/>
                  <a:pt x="198214" y="386366"/>
                </a:cubicBezTo>
                <a:cubicBezTo>
                  <a:pt x="530918" y="491543"/>
                  <a:pt x="1825245" y="373487"/>
                  <a:pt x="2168681" y="631064"/>
                </a:cubicBezTo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 bwMode="auto">
          <a:xfrm>
            <a:off x="2209800" y="2524124"/>
            <a:ext cx="4800600" cy="676275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49288" y="1894959"/>
            <a:ext cx="1560512" cy="629165"/>
            <a:chOff x="649288" y="1894959"/>
            <a:chExt cx="1560512" cy="629165"/>
          </a:xfrm>
        </p:grpSpPr>
        <p:cxnSp>
          <p:nvCxnSpPr>
            <p:cNvPr id="4" name="直接箭头连接符 3"/>
            <p:cNvCxnSpPr/>
            <p:nvPr/>
          </p:nvCxnSpPr>
          <p:spPr bwMode="auto">
            <a:xfrm flipH="1" flipV="1">
              <a:off x="1639888" y="2264291"/>
              <a:ext cx="569912" cy="25983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 bwMode="auto">
            <a:xfrm>
              <a:off x="649288" y="1894959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Open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85800" y="2264291"/>
            <a:ext cx="990600" cy="1915041"/>
            <a:chOff x="685800" y="2264291"/>
            <a:chExt cx="990600" cy="1915041"/>
          </a:xfrm>
        </p:grpSpPr>
        <p:cxnSp>
          <p:nvCxnSpPr>
            <p:cNvPr id="8" name="直接箭头连接符 7"/>
            <p:cNvCxnSpPr>
              <a:stCxn id="5" idx="2"/>
            </p:cNvCxnSpPr>
            <p:nvPr/>
          </p:nvCxnSpPr>
          <p:spPr bwMode="auto">
            <a:xfrm>
              <a:off x="1144588" y="2264291"/>
              <a:ext cx="0" cy="154570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 bwMode="auto">
            <a:xfrm>
              <a:off x="685800" y="3810000"/>
              <a:ext cx="990600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栈</a:t>
              </a:r>
            </a:p>
          </p:txBody>
        </p:sp>
      </p:grpSp>
      <p:sp>
        <p:nvSpPr>
          <p:cNvPr id="14" name="矩形 13"/>
          <p:cNvSpPr/>
          <p:nvPr/>
        </p:nvSpPr>
        <p:spPr bwMode="auto">
          <a:xfrm>
            <a:off x="644304" y="4264223"/>
            <a:ext cx="110829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/>
              <a:t>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入先出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4965879" y="327659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5943600" y="3968908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4965878" y="4641829"/>
            <a:ext cx="1981199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943600" y="5301871"/>
            <a:ext cx="1003477" cy="609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96356" y="2683547"/>
            <a:ext cx="4040038" cy="3040382"/>
            <a:chOff x="2596356" y="2683547"/>
            <a:chExt cx="4040038" cy="3040382"/>
          </a:xfrm>
        </p:grpSpPr>
        <p:sp>
          <p:nvSpPr>
            <p:cNvPr id="31" name="右大括号 30"/>
            <p:cNvSpPr/>
            <p:nvPr/>
          </p:nvSpPr>
          <p:spPr bwMode="auto">
            <a:xfrm>
              <a:off x="2596356" y="2683548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2" name="右大括号 31"/>
            <p:cNvSpPr/>
            <p:nvPr/>
          </p:nvSpPr>
          <p:spPr bwMode="auto">
            <a:xfrm>
              <a:off x="3950073" y="2683547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3" name="右大括号 32"/>
            <p:cNvSpPr/>
            <p:nvPr/>
          </p:nvSpPr>
          <p:spPr bwMode="auto">
            <a:xfrm>
              <a:off x="5228431" y="269283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4" name="右大括号 33"/>
            <p:cNvSpPr/>
            <p:nvPr/>
          </p:nvSpPr>
          <p:spPr bwMode="auto">
            <a:xfrm>
              <a:off x="6313488" y="2707735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5" name="右大括号 34"/>
            <p:cNvSpPr/>
            <p:nvPr/>
          </p:nvSpPr>
          <p:spPr bwMode="auto">
            <a:xfrm>
              <a:off x="5320506" y="337586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6" name="右大括号 35"/>
            <p:cNvSpPr/>
            <p:nvPr/>
          </p:nvSpPr>
          <p:spPr bwMode="auto">
            <a:xfrm>
              <a:off x="6314218" y="338400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7" name="右大括号 36"/>
            <p:cNvSpPr/>
            <p:nvPr/>
          </p:nvSpPr>
          <p:spPr bwMode="auto">
            <a:xfrm>
              <a:off x="6315452" y="411974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8" name="右大括号 37"/>
            <p:cNvSpPr/>
            <p:nvPr/>
          </p:nvSpPr>
          <p:spPr bwMode="auto">
            <a:xfrm>
              <a:off x="5228431" y="47634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39" name="右大括号 38"/>
            <p:cNvSpPr/>
            <p:nvPr/>
          </p:nvSpPr>
          <p:spPr bwMode="auto">
            <a:xfrm>
              <a:off x="6326016" y="4763419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  <p:sp>
          <p:nvSpPr>
            <p:cNvPr id="40" name="右大括号 39"/>
            <p:cNvSpPr/>
            <p:nvPr/>
          </p:nvSpPr>
          <p:spPr bwMode="auto">
            <a:xfrm>
              <a:off x="6331594" y="540127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637462" y="2190893"/>
            <a:ext cx="750887" cy="1838689"/>
            <a:chOff x="2373313" y="3924300"/>
            <a:chExt cx="750887" cy="1638300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2373313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 bwMode="auto">
            <a:xfrm>
              <a:off x="3124200" y="3924300"/>
              <a:ext cx="0" cy="163830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 bwMode="auto">
            <a:xfrm>
              <a:off x="2373313" y="5562600"/>
              <a:ext cx="750887" cy="0"/>
            </a:xfrm>
            <a:prstGeom prst="line">
              <a:avLst/>
            </a:prstGeom>
            <a:ln w="444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右大括号 57"/>
          <p:cNvSpPr/>
          <p:nvPr/>
        </p:nvSpPr>
        <p:spPr bwMode="auto">
          <a:xfrm>
            <a:off x="7879044" y="367493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9" name="右大括号 58"/>
          <p:cNvSpPr/>
          <p:nvPr/>
        </p:nvSpPr>
        <p:spPr bwMode="auto">
          <a:xfrm>
            <a:off x="7879044" y="3367502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0" name="右大括号 59"/>
          <p:cNvSpPr/>
          <p:nvPr/>
        </p:nvSpPr>
        <p:spPr bwMode="auto">
          <a:xfrm>
            <a:off x="7879044" y="306907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1" name="右大括号 60"/>
          <p:cNvSpPr/>
          <p:nvPr/>
        </p:nvSpPr>
        <p:spPr bwMode="auto">
          <a:xfrm>
            <a:off x="7879044" y="2770433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161021" y="1789568"/>
            <a:ext cx="2006379" cy="1064898"/>
            <a:chOff x="1887819" y="3592010"/>
            <a:chExt cx="2006379" cy="1064898"/>
          </a:xfrm>
        </p:grpSpPr>
        <p:sp>
          <p:nvSpPr>
            <p:cNvPr id="63" name="弧形 6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4" name="弧形 6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65" name="右大括号 64"/>
          <p:cNvSpPr/>
          <p:nvPr/>
        </p:nvSpPr>
        <p:spPr bwMode="auto">
          <a:xfrm>
            <a:off x="7876832" y="2755913"/>
            <a:ext cx="356765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⑤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6" name="右大括号 65"/>
          <p:cNvSpPr/>
          <p:nvPr/>
        </p:nvSpPr>
        <p:spPr bwMode="auto">
          <a:xfrm>
            <a:off x="7878699" y="2471899"/>
            <a:ext cx="281643" cy="319683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⑥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7" name="右大括号 66"/>
          <p:cNvSpPr/>
          <p:nvPr/>
        </p:nvSpPr>
        <p:spPr bwMode="auto">
          <a:xfrm>
            <a:off x="7878699" y="2478573"/>
            <a:ext cx="304800" cy="322659"/>
          </a:xfrm>
          <a:prstGeom prst="rightBrac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⑦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8" name="右大括号 67"/>
          <p:cNvSpPr/>
          <p:nvPr/>
        </p:nvSpPr>
        <p:spPr bwMode="auto">
          <a:xfrm>
            <a:off x="7878699" y="2468938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⑧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69" name="右大括号 68"/>
          <p:cNvSpPr/>
          <p:nvPr/>
        </p:nvSpPr>
        <p:spPr bwMode="auto">
          <a:xfrm>
            <a:off x="7879031" y="219089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⑨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0" name="右大括号 69"/>
          <p:cNvSpPr/>
          <p:nvPr/>
        </p:nvSpPr>
        <p:spPr bwMode="auto">
          <a:xfrm>
            <a:off x="7876564" y="2191824"/>
            <a:ext cx="304800" cy="322659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⑩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7441278" y="3733800"/>
            <a:ext cx="1314089" cy="1449772"/>
            <a:chOff x="7441278" y="3733800"/>
            <a:chExt cx="1314089" cy="1449772"/>
          </a:xfrm>
        </p:grpSpPr>
        <p:cxnSp>
          <p:nvCxnSpPr>
            <p:cNvPr id="71" name="直接箭头连接符 70"/>
            <p:cNvCxnSpPr/>
            <p:nvPr/>
          </p:nvCxnSpPr>
          <p:spPr bwMode="auto">
            <a:xfrm>
              <a:off x="7772400" y="3733800"/>
              <a:ext cx="0" cy="1066801"/>
            </a:xfrm>
            <a:prstGeom prst="straightConnector1">
              <a:avLst/>
            </a:prstGeom>
            <a:ln w="31750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矩形 75"/>
            <p:cNvSpPr/>
            <p:nvPr/>
          </p:nvSpPr>
          <p:spPr bwMode="auto">
            <a:xfrm>
              <a:off x="7441278" y="4814240"/>
              <a:ext cx="131408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Closed</a:t>
              </a:r>
              <a:r>
                <a: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/>
      <p:bldP spid="14" grpId="1"/>
      <p:bldP spid="3" grpId="0" animBg="1"/>
      <p:bldP spid="15" grpId="0" animBg="1"/>
      <p:bldP spid="16" grpId="0" animBg="1"/>
      <p:bldP spid="17" grpId="0" animBg="1"/>
      <p:bldP spid="58" grpId="0"/>
      <p:bldP spid="58" grpId="1"/>
      <p:bldP spid="59" grpId="0"/>
      <p:bldP spid="59" grpId="1"/>
      <p:bldP spid="60" grpId="0"/>
      <p:bldP spid="60" grpId="1"/>
      <p:bldP spid="61" grpId="0"/>
      <p:bldP spid="61" grpId="1"/>
      <p:bldP spid="65" grpId="0" animBg="1"/>
      <p:bldP spid="65" grpId="1" animBg="1"/>
      <p:bldP spid="66" grpId="0"/>
      <p:bldP spid="66" grpId="1"/>
      <p:bldP spid="67" grpId="0" animBg="1"/>
      <p:bldP spid="67" grpId="1" animBg="1"/>
      <p:bldP spid="68" grpId="0"/>
      <p:bldP spid="68" grpId="1"/>
      <p:bldP spid="69" grpId="0"/>
      <p:bldP spid="69" grpId="1"/>
      <p:bldP spid="70" grpId="0"/>
      <p:bldP spid="70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432021" y="731786"/>
            <a:ext cx="2006379" cy="1064898"/>
            <a:chOff x="1887819" y="3592010"/>
            <a:chExt cx="2006379" cy="1064898"/>
          </a:xfrm>
        </p:grpSpPr>
        <p:sp>
          <p:nvSpPr>
            <p:cNvPr id="13" name="弧形 12"/>
            <p:cNvSpPr/>
            <p:nvPr/>
          </p:nvSpPr>
          <p:spPr bwMode="auto">
            <a:xfrm>
              <a:off x="1887819" y="3592010"/>
              <a:ext cx="738938" cy="1064898"/>
            </a:xfrm>
            <a:prstGeom prst="arc">
              <a:avLst>
                <a:gd name="adj1" fmla="val 15356007"/>
                <a:gd name="adj2" fmla="val 19730280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4" name="弧形 13"/>
            <p:cNvSpPr/>
            <p:nvPr/>
          </p:nvSpPr>
          <p:spPr bwMode="auto">
            <a:xfrm rot="16423358">
              <a:off x="2968140" y="3453466"/>
              <a:ext cx="787218" cy="1064898"/>
            </a:xfrm>
            <a:prstGeom prst="arc">
              <a:avLst>
                <a:gd name="adj1" fmla="val 16505258"/>
                <a:gd name="adj2" fmla="val 20668669"/>
              </a:avLst>
            </a:prstGeom>
            <a:ln w="34925">
              <a:solidFill>
                <a:srgbClr val="FF0000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908462" y="1133111"/>
            <a:ext cx="750887" cy="1838689"/>
            <a:chOff x="908462" y="1133111"/>
            <a:chExt cx="750887" cy="1838689"/>
          </a:xfrm>
        </p:grpSpPr>
        <p:grpSp>
          <p:nvGrpSpPr>
            <p:cNvPr id="4" name="组合 3"/>
            <p:cNvGrpSpPr/>
            <p:nvPr/>
          </p:nvGrpSpPr>
          <p:grpSpPr>
            <a:xfrm>
              <a:off x="908462" y="1133111"/>
              <a:ext cx="750887" cy="1838689"/>
              <a:chOff x="2373313" y="3924300"/>
              <a:chExt cx="750887" cy="1638300"/>
            </a:xfrm>
          </p:grpSpPr>
          <p:cxnSp>
            <p:nvCxnSpPr>
              <p:cNvPr id="5" name="直接连接符 4"/>
              <p:cNvCxnSpPr/>
              <p:nvPr/>
            </p:nvCxnSpPr>
            <p:spPr bwMode="auto">
              <a:xfrm>
                <a:off x="2373313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 bwMode="auto">
              <a:xfrm>
                <a:off x="3124200" y="3924300"/>
                <a:ext cx="0" cy="163830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 bwMode="auto">
              <a:xfrm>
                <a:off x="2373313" y="5562600"/>
                <a:ext cx="750887" cy="0"/>
              </a:xfrm>
              <a:prstGeom prst="line">
                <a:avLst/>
              </a:prstGeom>
              <a:ln w="44450"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" name="右大括号 7"/>
            <p:cNvSpPr/>
            <p:nvPr/>
          </p:nvSpPr>
          <p:spPr bwMode="auto">
            <a:xfrm>
              <a:off x="1150044" y="261715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①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右大括号 8"/>
            <p:cNvSpPr/>
            <p:nvPr/>
          </p:nvSpPr>
          <p:spPr bwMode="auto">
            <a:xfrm>
              <a:off x="1150044" y="2309720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②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右大括号 9"/>
            <p:cNvSpPr/>
            <p:nvPr/>
          </p:nvSpPr>
          <p:spPr bwMode="auto">
            <a:xfrm>
              <a:off x="1150044" y="201129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③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右大括号 10"/>
            <p:cNvSpPr/>
            <p:nvPr/>
          </p:nvSpPr>
          <p:spPr bwMode="auto">
            <a:xfrm>
              <a:off x="1150044" y="1712651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④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5" name="右大括号 14"/>
            <p:cNvSpPr/>
            <p:nvPr/>
          </p:nvSpPr>
          <p:spPr bwMode="auto">
            <a:xfrm>
              <a:off x="1147832" y="1698131"/>
              <a:ext cx="356765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⑤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6" name="右大括号 15"/>
            <p:cNvSpPr/>
            <p:nvPr/>
          </p:nvSpPr>
          <p:spPr bwMode="auto">
            <a:xfrm>
              <a:off x="1149699" y="1414117"/>
              <a:ext cx="281643" cy="319683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⑥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7" name="右大括号 16"/>
            <p:cNvSpPr/>
            <p:nvPr/>
          </p:nvSpPr>
          <p:spPr bwMode="auto">
            <a:xfrm>
              <a:off x="1149699" y="1420791"/>
              <a:ext cx="304800" cy="322659"/>
            </a:xfrm>
            <a:prstGeom prst="rightBrac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⑦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8" name="右大括号 17"/>
            <p:cNvSpPr/>
            <p:nvPr/>
          </p:nvSpPr>
          <p:spPr bwMode="auto">
            <a:xfrm>
              <a:off x="1149699" y="1411156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⑧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9" name="右大括号 18"/>
            <p:cNvSpPr/>
            <p:nvPr/>
          </p:nvSpPr>
          <p:spPr bwMode="auto">
            <a:xfrm>
              <a:off x="1150031" y="113311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⑨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20" name="右大括号 19"/>
            <p:cNvSpPr/>
            <p:nvPr/>
          </p:nvSpPr>
          <p:spPr bwMode="auto">
            <a:xfrm>
              <a:off x="1147564" y="1134042"/>
              <a:ext cx="304800" cy="322659"/>
            </a:xfrm>
            <a:prstGeom prst="rightBrac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rPr>
                <a:t>⑩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18883" y="1413864"/>
            <a:ext cx="4876800" cy="643536"/>
            <a:chOff x="4114800" y="2809511"/>
            <a:chExt cx="2971800" cy="643536"/>
          </a:xfrm>
        </p:grpSpPr>
        <p:cxnSp>
          <p:nvCxnSpPr>
            <p:cNvPr id="22" name="直接连接符 21"/>
            <p:cNvCxnSpPr/>
            <p:nvPr/>
          </p:nvCxnSpPr>
          <p:spPr bwMode="auto">
            <a:xfrm flipV="1">
              <a:off x="4114800" y="2809511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 bwMode="auto">
            <a:xfrm flipV="1">
              <a:off x="4114800" y="3453046"/>
              <a:ext cx="2971800" cy="1"/>
            </a:xfrm>
            <a:prstGeom prst="line">
              <a:avLst/>
            </a:prstGeom>
            <a:ln w="31750"/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矩形 26"/>
          <p:cNvSpPr/>
          <p:nvPr/>
        </p:nvSpPr>
        <p:spPr bwMode="auto">
          <a:xfrm>
            <a:off x="8010703" y="155404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739053" y="1554041"/>
            <a:ext cx="22154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451078" y="1554271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7170027" y="1554271"/>
            <a:ext cx="219165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5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82053" y="1556397"/>
            <a:ext cx="22860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6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3" name="矩形 32"/>
          <p:cNvSpPr/>
          <p:nvPr/>
        </p:nvSpPr>
        <p:spPr bwMode="auto">
          <a:xfrm>
            <a:off x="6562903" y="1556397"/>
            <a:ext cx="26913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7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4" name="矩形 33"/>
          <p:cNvSpPr/>
          <p:nvPr/>
        </p:nvSpPr>
        <p:spPr bwMode="auto">
          <a:xfrm>
            <a:off x="6288939" y="1554041"/>
            <a:ext cx="212114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8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5" name="矩形 34"/>
          <p:cNvSpPr/>
          <p:nvPr/>
        </p:nvSpPr>
        <p:spPr bwMode="auto">
          <a:xfrm>
            <a:off x="6013230" y="1554041"/>
            <a:ext cx="230523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9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5565394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10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170403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11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4749726" y="1554041"/>
            <a:ext cx="385950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12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9" name="矩形 38"/>
          <p:cNvSpPr/>
          <p:nvPr/>
        </p:nvSpPr>
        <p:spPr bwMode="auto">
          <a:xfrm>
            <a:off x="4378812" y="155404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13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0" name="矩形 39"/>
          <p:cNvSpPr/>
          <p:nvPr/>
        </p:nvSpPr>
        <p:spPr bwMode="auto">
          <a:xfrm>
            <a:off x="3996178" y="1554271"/>
            <a:ext cx="338919" cy="36933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14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cxnSp>
        <p:nvCxnSpPr>
          <p:cNvPr id="42" name="直接连接符 41"/>
          <p:cNvCxnSpPr/>
          <p:nvPr/>
        </p:nvCxnSpPr>
        <p:spPr bwMode="auto">
          <a:xfrm>
            <a:off x="3061683" y="1736524"/>
            <a:ext cx="838200" cy="0"/>
          </a:xfrm>
          <a:prstGeom prst="line">
            <a:avLst/>
          </a:prstGeom>
          <a:ln w="44450">
            <a:prstDash val="dash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414971" y="841776"/>
            <a:ext cx="6490258" cy="914400"/>
            <a:chOff x="2414971" y="841776"/>
            <a:chExt cx="6490258" cy="914400"/>
          </a:xfrm>
        </p:grpSpPr>
        <p:sp>
          <p:nvSpPr>
            <p:cNvPr id="25" name="弧形 24"/>
            <p:cNvSpPr/>
            <p:nvPr/>
          </p:nvSpPr>
          <p:spPr bwMode="auto">
            <a:xfrm rot="9524645">
              <a:off x="2414971" y="841776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44" name="弧形 43"/>
            <p:cNvSpPr/>
            <p:nvPr/>
          </p:nvSpPr>
          <p:spPr bwMode="auto">
            <a:xfrm rot="6346656">
              <a:off x="8067029" y="885633"/>
              <a:ext cx="762000" cy="914400"/>
            </a:xfrm>
            <a:prstGeom prst="arc">
              <a:avLst/>
            </a:prstGeom>
            <a:ln w="28575">
              <a:solidFill>
                <a:srgbClr val="FF0000"/>
              </a:solidFill>
              <a:head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pic>
        <p:nvPicPr>
          <p:cNvPr id="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70" y="3279230"/>
            <a:ext cx="2993113" cy="2590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0" name="组合 49"/>
          <p:cNvGrpSpPr/>
          <p:nvPr/>
        </p:nvGrpSpPr>
        <p:grpSpPr>
          <a:xfrm>
            <a:off x="3996178" y="632159"/>
            <a:ext cx="4396791" cy="5124724"/>
            <a:chOff x="3996178" y="632159"/>
            <a:chExt cx="4396791" cy="5124724"/>
          </a:xfrm>
        </p:grpSpPr>
        <p:sp>
          <p:nvSpPr>
            <p:cNvPr id="47" name="矩形 46"/>
            <p:cNvSpPr/>
            <p:nvPr/>
          </p:nvSpPr>
          <p:spPr bwMode="auto">
            <a:xfrm>
              <a:off x="4553860" y="632159"/>
              <a:ext cx="2794967" cy="36933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/>
                <a:t>宽度</a:t>
              </a:r>
              <a:r>
                <a:rPr lang="en-US" altLang="zh-CN" dirty="0" smtClean="0"/>
                <a:t>(</a:t>
              </a:r>
              <a:r>
                <a:rPr lang="zh-CN" altLang="en-US" dirty="0" smtClean="0"/>
                <a:t>广度</a:t>
              </a:r>
              <a:r>
                <a:rPr lang="en-US" altLang="zh-CN" dirty="0" smtClean="0"/>
                <a:t>)</a:t>
              </a:r>
              <a:r>
                <a:rPr lang="zh-CN" altLang="en-US" dirty="0" smtClean="0"/>
                <a:t>优先搜索</a:t>
              </a:r>
              <a:endPara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pic>
          <p:nvPicPr>
            <p:cNvPr id="26" name="Picture 6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644"/>
            <a:stretch>
              <a:fillRect/>
            </a:stretch>
          </p:blipFill>
          <p:spPr bwMode="auto">
            <a:xfrm>
              <a:off x="3996178" y="2600692"/>
              <a:ext cx="4396791" cy="3156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" name="矩形 47"/>
          <p:cNvSpPr/>
          <p:nvPr/>
        </p:nvSpPr>
        <p:spPr bwMode="auto">
          <a:xfrm>
            <a:off x="432021" y="152918"/>
            <a:ext cx="1885307" cy="3693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/>
              <a:t>深度优先搜索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4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620787" y="1752601"/>
            <a:ext cx="7989813" cy="3886199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宽度优先：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尾部</a:t>
            </a:r>
            <a:endParaRPr lang="en-US" altLang="zh-CN" sz="2000" b="1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的子节点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搜索一旦进入某个分枝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就沿着该分枝一直向下搜索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804863" lvl="1" indent="-333375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恰好在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</a:t>
            </a:r>
            <a:r>
              <a:rPr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即能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较快得到解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804863" lvl="1" indent="-333375" eaLnBrk="1" hangingPunct="1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目标节点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此分枝上，且该分枝又是一个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无穷分枝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，则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71487" lvl="1" indent="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能得到解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结论：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深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是不完备的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即使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问题有解，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也不一定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能求得解。</a:t>
            </a:r>
            <a:endParaRPr lang="zh-CN" altLang="en-US" sz="8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361950" indent="-36195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90000"/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本质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以</a:t>
            </a:r>
            <a:r>
              <a:rPr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初始节点为根节点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在状态空间图中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按照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深度优先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原则，</a:t>
            </a:r>
            <a:endParaRPr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None/>
            </a:pPr>
            <a:r>
              <a:rPr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           </a:t>
            </a:r>
            <a:r>
              <a:rPr lang="en-US" altLang="zh-CN" sz="1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生成一棵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搜索树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67587" name="Rectangle 5"/>
          <p:cNvSpPr>
            <a:spLocks noChangeArrowheads="1"/>
          </p:cNvSpPr>
          <p:nvPr/>
        </p:nvSpPr>
        <p:spPr bwMode="auto">
          <a:xfrm>
            <a:off x="655638" y="914400"/>
            <a:ext cx="6083397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深度优先</a:t>
            </a:r>
            <a:r>
              <a:rPr lang="zh-CN" altLang="en-US" dirty="0"/>
              <a:t>搜索与</a:t>
            </a:r>
            <a:r>
              <a:rPr lang="zh-CN" altLang="en-US" dirty="0">
                <a:solidFill>
                  <a:srgbClr val="FF0000"/>
                </a:solidFill>
              </a:rPr>
              <a:t>宽度优先</a:t>
            </a:r>
            <a:r>
              <a:rPr lang="zh-CN" altLang="en-US" dirty="0"/>
              <a:t>搜索的</a:t>
            </a:r>
            <a:r>
              <a:rPr lang="zh-CN" altLang="en-US" sz="2800" dirty="0">
                <a:solidFill>
                  <a:srgbClr val="FF0000"/>
                </a:solidFill>
              </a:rPr>
              <a:t>唯一区别</a:t>
            </a:r>
            <a:r>
              <a:rPr lang="zh-CN" altLang="en-US" dirty="0"/>
              <a:t>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4"/>
          <p:cNvSpPr>
            <a:spLocks noChangeArrowheads="1"/>
          </p:cNvSpPr>
          <p:nvPr/>
        </p:nvSpPr>
        <p:spPr bwMode="auto">
          <a:xfrm>
            <a:off x="674080" y="988891"/>
            <a:ext cx="3048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4</a:t>
            </a:r>
            <a:r>
              <a:rPr lang="zh-CN" altLang="en-US" dirty="0"/>
              <a:t>、有界深度优先搜索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8741" name="Rectangle 5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动机：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为避免搜索过程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沿无益路径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扩展下去，往往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设定一个节点扩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2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展的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最大深度</a:t>
                </a:r>
                <a:r>
                  <a:rPr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61950" indent="-361950" eaLnBrk="1" hangingPunct="1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FontTx/>
                  <a:buChar char="□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思想：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对深度优先搜索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引入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搜索深度界限“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，当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搜索深度达到</a:t>
                </a:r>
                <a:endParaRPr lang="en-US" altLang="zh-CN" sz="20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0" indent="0" eaLnBrk="1" hangingPunct="1">
                  <a:lnSpc>
                    <a:spcPts val="32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en-US" altLang="zh-CN" sz="20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en-US" altLang="zh-CN" sz="16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界限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但仍未出现</a:t>
                </a:r>
                <a:r>
                  <a:rPr lang="zh-CN" altLang="en-US" sz="2000" b="1" u="wavyDbl" dirty="0" smtClean="0">
                    <a:latin typeface="楷体_GB2312" pitchFamily="49" charset="-122"/>
                    <a:ea typeface="楷体_GB2312" pitchFamily="49" charset="-122"/>
                  </a:rPr>
                  <a:t>目标节点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时，就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换一个分枝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搜索。</a:t>
                </a:r>
                <a:endParaRPr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32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即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，沿路径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回溯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寻找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最近的兄弟节点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…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，再作搜索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628741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96103" y="1908324"/>
                <a:ext cx="7988121" cy="2436564"/>
              </a:xfrm>
              <a:blipFill rotWithShape="0">
                <a:blip r:embed="rId2"/>
                <a:stretch>
                  <a:fillRect l="-1679" t="-1500" r="-3664" b="-4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7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4"/>
          <p:cNvSpPr>
            <a:spLocks noChangeArrowheads="1"/>
          </p:cNvSpPr>
          <p:nvPr/>
        </p:nvSpPr>
        <p:spPr bwMode="auto">
          <a:xfrm>
            <a:off x="685800" y="1001713"/>
            <a:ext cx="38100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/>
              <a:t>有界深度优先搜索</a:t>
            </a:r>
            <a:r>
              <a:rPr lang="zh-CN" altLang="en-US">
                <a:solidFill>
                  <a:srgbClr val="FF0000"/>
                </a:solidFill>
              </a:rPr>
              <a:t>算法流程</a:t>
            </a:r>
          </a:p>
        </p:txBody>
      </p:sp>
      <p:pic>
        <p:nvPicPr>
          <p:cNvPr id="6963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" y="1752600"/>
            <a:ext cx="78867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835272"/>
            <a:ext cx="883920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8"/>
          <p:cNvSpPr>
            <a:spLocks noGrp="1" noChangeArrowheads="1"/>
          </p:cNvSpPr>
          <p:nvPr>
            <p:ph type="body" idx="1"/>
          </p:nvPr>
        </p:nvSpPr>
        <p:spPr bwMode="gray">
          <a:xfrm>
            <a:off x="228600" y="381000"/>
            <a:ext cx="2819400" cy="457200"/>
          </a:xfrm>
        </p:spPr>
        <p:txBody>
          <a:bodyPr lIns="0" tIns="0" rIns="0" bIns="0"/>
          <a:lstStyle/>
          <a:p>
            <a:pPr eaLnBrk="1" hangingPunct="1">
              <a:buFontTx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八数码问题：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d</a:t>
            </a:r>
            <a:r>
              <a:rPr lang="en-US" altLang="zh-CN" b="1" i="1" baseline="-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5</a:t>
            </a:r>
            <a:endParaRPr lang="zh-CN" altLang="en-US" sz="2400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9600" y="1368672"/>
            <a:ext cx="3733800" cy="4114800"/>
            <a:chOff x="609600" y="1447800"/>
            <a:chExt cx="3733800" cy="4114800"/>
          </a:xfrm>
        </p:grpSpPr>
        <p:cxnSp>
          <p:nvCxnSpPr>
            <p:cNvPr id="3" name="直接箭头连接符 2"/>
            <p:cNvCxnSpPr/>
            <p:nvPr/>
          </p:nvCxnSpPr>
          <p:spPr bwMode="auto">
            <a:xfrm flipV="1">
              <a:off x="609600" y="4648200"/>
              <a:ext cx="3810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直接箭头连接符 4"/>
            <p:cNvCxnSpPr/>
            <p:nvPr/>
          </p:nvCxnSpPr>
          <p:spPr bwMode="auto">
            <a:xfrm flipV="1">
              <a:off x="990600" y="3581400"/>
              <a:ext cx="76200" cy="9144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 bwMode="auto">
            <a:xfrm flipV="1">
              <a:off x="990600" y="2590800"/>
              <a:ext cx="1219200" cy="8382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V="1">
              <a:off x="2362200" y="1447800"/>
              <a:ext cx="1981200" cy="990600"/>
            </a:xfrm>
            <a:prstGeom prst="straightConnector1">
              <a:avLst/>
            </a:prstGeom>
            <a:ln w="25400">
              <a:solidFill>
                <a:srgbClr val="0000FF"/>
              </a:solidFill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ChangeArrowheads="1"/>
          </p:cNvSpPr>
          <p:nvPr/>
        </p:nvSpPr>
        <p:spPr bwMode="auto">
          <a:xfrm>
            <a:off x="685800" y="1006475"/>
            <a:ext cx="19050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5</a:t>
            </a:r>
            <a:r>
              <a:rPr lang="zh-CN" altLang="en-US" dirty="0"/>
              <a:t>、注意问题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683" name="Rectangle 5"/>
              <p:cNvSpPr>
                <a:spLocks noGrp="1" noChangeArrowheads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</p:spPr>
            <p:txBody>
              <a:bodyPr wrap="square" lIns="0" tIns="0" rIns="0" bIns="0">
                <a:spAutoFit/>
              </a:bodyPr>
              <a:lstStyle/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如果问题有解，且“路径长度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≤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”，则以上搜索过程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一定能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求得解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lang="en-US" altLang="zh-CN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但，若“求解路径长度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&gt;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”</a:t>
                </a:r>
                <a:r>
                  <a:rPr lang="en-US" altLang="zh-CN" sz="2400" b="1" i="1" baseline="-16000" dirty="0" smtClean="0">
                    <a:latin typeface="Times New Roman" panose="02020603050405020304" pitchFamily="18" charset="0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，则上述搜索过程就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得不</a:t>
                </a:r>
                <a:endParaRPr lang="en-US" altLang="zh-CN" sz="2400" b="1" dirty="0" smtClean="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spcAft>
                    <a:spcPts val="1800"/>
                  </a:spcAft>
                  <a:buNone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6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6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到解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深度界限选择的重要性</a:t>
                </a:r>
                <a:r>
                  <a:rPr lang="en-US" altLang="zh-CN" sz="24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endParaRPr lang="zh-CN" altLang="en-US" sz="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不过，要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恰当给出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𝒅</m:t>
                        </m:r>
                      </m:e>
                      <m:sub>
                        <m:r>
                          <a:rPr lang="en-US" altLang="zh-CN" sz="2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的值</a:t>
                </a:r>
                <a:r>
                  <a:rPr lang="zh-CN" altLang="en-US" sz="24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比较困难。否则，即使能</a:t>
                </a:r>
                <a:endParaRPr lang="en-US" altLang="zh-CN" sz="24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357188" indent="-357188" eaLnBrk="1" hangingPunct="1">
                  <a:lnSpc>
                    <a:spcPts val="3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求得解，也不一定是最优解。（经验值、手工调整）</a:t>
                </a:r>
              </a:p>
            </p:txBody>
          </p:sp>
        </mc:Choice>
        <mc:Fallback xmlns="">
          <p:sp>
            <p:nvSpPr>
              <p:cNvPr id="71683" name="Rectangl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 bwMode="gray">
              <a:xfrm>
                <a:off x="647700" y="1828800"/>
                <a:ext cx="8039100" cy="3231654"/>
              </a:xfrm>
              <a:blipFill rotWithShape="0">
                <a:blip r:embed="rId2"/>
                <a:stretch>
                  <a:fillRect l="-1668" t="-1698" r="-607" b="-26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842557"/>
            <a:ext cx="7848600" cy="3706143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上述搜索方法的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核心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以初始节点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为根节点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按照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既</a:t>
            </a:r>
            <a:endParaRPr lang="en-US" altLang="zh-CN" sz="2400" b="1" u="wavyDbl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定的策略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对状态空间图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搜索树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遍历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，并希望能够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尽早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发现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，从而找到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搜索策略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是固定的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宽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深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，因此这类方法统称为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盲目搜索方法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搜索具有较大盲目性，面对较复杂问题时，产生的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无用的节点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较多，效率不高。</a:t>
            </a:r>
          </a:p>
        </p:txBody>
      </p:sp>
      <p:sp>
        <p:nvSpPr>
          <p:cNvPr id="86019" name="Rectangle 5"/>
          <p:cNvSpPr>
            <a:spLocks noChangeArrowheads="1"/>
          </p:cNvSpPr>
          <p:nvPr/>
        </p:nvSpPr>
        <p:spPr bwMode="auto">
          <a:xfrm>
            <a:off x="658368" y="914400"/>
            <a:ext cx="36576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chemeClr val="tx2"/>
                </a:solidFill>
              </a:rPr>
              <a:t>状态空间的盲目搜索</a:t>
            </a:r>
            <a:r>
              <a:rPr lang="zh-CN" altLang="en-US" sz="3200" dirty="0" smtClean="0">
                <a:solidFill>
                  <a:srgbClr val="FF0000"/>
                </a:solidFill>
              </a:rPr>
              <a:t>小结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Grp="1" noChangeArrowheads="1"/>
          </p:cNvSpPr>
          <p:nvPr>
            <p:ph type="title"/>
          </p:nvPr>
        </p:nvSpPr>
        <p:spPr>
          <a:xfrm>
            <a:off x="645812" y="1100522"/>
            <a:ext cx="2859387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r>
              <a:rPr lang="zh-CN" altLang="en-US" sz="2400" b="1" dirty="0">
                <a:latin typeface="+mn-ea"/>
                <a:ea typeface="+mn-ea"/>
              </a:rPr>
              <a:t>一</a:t>
            </a:r>
            <a:r>
              <a:rPr lang="zh-CN" altLang="en-US" sz="2400" b="1" dirty="0" smtClean="0">
                <a:latin typeface="+mn-ea"/>
                <a:ea typeface="+mn-ea"/>
              </a:rPr>
              <a:t>、搜索的基本概念</a:t>
            </a: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636302" y="1828800"/>
            <a:ext cx="8005233" cy="3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ts val="2700"/>
              </a:lnSpc>
              <a:spcAft>
                <a:spcPts val="1800"/>
              </a:spcAft>
            </a:pPr>
            <a:r>
              <a:rPr lang="en-US" altLang="zh-CN" dirty="0" smtClean="0"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、推理策略</a:t>
            </a:r>
            <a:endParaRPr lang="en-US" altLang="zh-CN" dirty="0" smtClean="0">
              <a:latin typeface="+mn-ea"/>
              <a:ea typeface="+mn-ea"/>
            </a:endParaRPr>
          </a:p>
          <a:p>
            <a:pPr marL="625475" indent="-263525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kumimoji="1" lang="zh-CN" altLang="en-US" sz="2000" dirty="0">
                <a:latin typeface="+mn-ea"/>
                <a:ea typeface="+mn-ea"/>
              </a:rPr>
              <a:t>与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r>
              <a:rPr kumimoji="1" lang="zh-CN" altLang="en-US" sz="2000" dirty="0" smtClean="0">
                <a:latin typeface="+mn-ea"/>
                <a:ea typeface="+mn-ea"/>
              </a:rPr>
              <a:t>密切相关</a:t>
            </a:r>
            <a:endParaRPr kumimoji="1" lang="en-US" altLang="zh-CN" sz="2000" dirty="0" smtClean="0">
              <a:latin typeface="+mn-ea"/>
              <a:ea typeface="+mn-ea"/>
            </a:endParaRPr>
          </a:p>
          <a:p>
            <a:pPr marL="625475" indent="-263525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</a:rPr>
              <a:t>包括</a:t>
            </a:r>
            <a:r>
              <a:rPr lang="zh-CN" altLang="en-US" sz="2000" dirty="0">
                <a:latin typeface="+mn-ea"/>
              </a:rPr>
              <a:t>：推理方向控制、求解、限制、冲突</a:t>
            </a:r>
            <a:r>
              <a:rPr lang="zh-CN" altLang="en-US" sz="2000" dirty="0" smtClean="0">
                <a:latin typeface="+mn-ea"/>
              </a:rPr>
              <a:t>消解</a:t>
            </a:r>
            <a:r>
              <a:rPr lang="en-US" altLang="zh-CN" sz="2000" dirty="0" smtClean="0">
                <a:latin typeface="+mn-ea"/>
              </a:rPr>
              <a:t>…</a:t>
            </a:r>
            <a:r>
              <a:rPr lang="zh-CN" altLang="en-US" sz="2000" dirty="0" smtClean="0">
                <a:latin typeface="+mn-ea"/>
              </a:rPr>
              <a:t>策略</a:t>
            </a:r>
            <a:r>
              <a:rPr lang="zh-CN" altLang="en-US" sz="2000" dirty="0">
                <a:latin typeface="+mn-ea"/>
              </a:rPr>
              <a:t>。</a:t>
            </a:r>
            <a:endParaRPr lang="en-US" altLang="zh-CN" sz="2000" dirty="0">
              <a:latin typeface="+mn-ea"/>
            </a:endParaRPr>
          </a:p>
          <a:p>
            <a:pPr marL="896938" indent="-180975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推理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方向控制</a:t>
            </a:r>
            <a:r>
              <a:rPr lang="zh-CN" altLang="en-US" sz="1800" dirty="0">
                <a:latin typeface="+mn-ea"/>
              </a:rPr>
              <a:t>策略：确定推理</a:t>
            </a:r>
            <a:r>
              <a:rPr lang="zh-CN" altLang="en-US" sz="1800" dirty="0" smtClean="0">
                <a:latin typeface="+mn-ea"/>
              </a:rPr>
              <a:t>方向（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正向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逆向</a:t>
            </a:r>
            <a:r>
              <a:rPr lang="zh-CN" altLang="en-US" sz="1800" dirty="0">
                <a:latin typeface="+mn-ea"/>
              </a:rPr>
              <a:t>、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混合</a:t>
            </a:r>
            <a:r>
              <a:rPr lang="zh-CN" altLang="en-US" sz="1800" dirty="0" smtClean="0">
                <a:latin typeface="+mn-ea"/>
              </a:rPr>
              <a:t>）</a:t>
            </a:r>
            <a:endParaRPr lang="en-US" altLang="zh-CN" sz="1800" dirty="0" smtClean="0">
              <a:latin typeface="+mn-ea"/>
            </a:endParaRPr>
          </a:p>
          <a:p>
            <a:pPr marL="896938" indent="-180975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求解</a:t>
            </a:r>
            <a:r>
              <a:rPr lang="zh-CN" altLang="en-US" sz="1800" dirty="0">
                <a:latin typeface="+mn-ea"/>
              </a:rPr>
              <a:t>策略：仅求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一个解</a:t>
            </a:r>
            <a:r>
              <a:rPr lang="zh-CN" altLang="en-US" sz="1800" dirty="0">
                <a:latin typeface="+mn-ea"/>
              </a:rPr>
              <a:t>，还是求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所有解</a:t>
            </a:r>
            <a:r>
              <a:rPr lang="zh-CN" altLang="en-US" sz="1800" dirty="0">
                <a:latin typeface="+mn-ea"/>
              </a:rPr>
              <a:t>或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最优解</a:t>
            </a:r>
            <a:r>
              <a:rPr lang="zh-CN" altLang="en-US" sz="1800" dirty="0" smtClean="0">
                <a:latin typeface="+mn-ea"/>
              </a:rPr>
              <a:t>。</a:t>
            </a:r>
            <a:endParaRPr lang="en-US" altLang="zh-CN" sz="1800" dirty="0" smtClean="0">
              <a:latin typeface="+mn-ea"/>
            </a:endParaRPr>
          </a:p>
          <a:p>
            <a:pPr marL="896938" indent="-180975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限制</a:t>
            </a:r>
            <a:r>
              <a:rPr lang="zh-CN" altLang="en-US" sz="1800" dirty="0">
                <a:latin typeface="+mn-ea"/>
              </a:rPr>
              <a:t>策略：对推理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深度、宽度、时间、空间</a:t>
            </a:r>
            <a:r>
              <a:rPr lang="en-US" altLang="zh-CN" sz="1800" dirty="0">
                <a:latin typeface="+mn-ea"/>
              </a:rPr>
              <a:t>…</a:t>
            </a:r>
            <a:r>
              <a:rPr lang="zh-CN" altLang="en-US" sz="1800" dirty="0">
                <a:latin typeface="+mn-ea"/>
              </a:rPr>
              <a:t>的限制</a:t>
            </a:r>
            <a:r>
              <a:rPr lang="zh-CN" altLang="en-US" sz="1800" dirty="0" smtClean="0">
                <a:latin typeface="+mn-ea"/>
              </a:rPr>
              <a:t>。</a:t>
            </a:r>
            <a:endParaRPr lang="en-US" altLang="zh-CN" sz="1800" dirty="0" smtClean="0">
              <a:latin typeface="+mn-ea"/>
            </a:endParaRPr>
          </a:p>
          <a:p>
            <a:pPr marL="896938" indent="-180975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冲突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消解</a:t>
            </a:r>
            <a:r>
              <a:rPr lang="zh-CN" altLang="en-US" sz="1800" dirty="0">
                <a:latin typeface="+mn-ea"/>
              </a:rPr>
              <a:t>策略：推理过程有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多条知识可用</a:t>
            </a:r>
            <a:r>
              <a:rPr lang="zh-CN" altLang="en-US" sz="1800" dirty="0">
                <a:latin typeface="+mn-ea"/>
              </a:rPr>
              <a:t>时，如何</a:t>
            </a:r>
            <a:r>
              <a:rPr lang="zh-CN" altLang="en-US" sz="1800" dirty="0">
                <a:solidFill>
                  <a:srgbClr val="0000FF"/>
                </a:solidFill>
                <a:latin typeface="+mn-ea"/>
              </a:rPr>
              <a:t>从中</a:t>
            </a:r>
            <a:r>
              <a:rPr lang="zh-CN" altLang="en-US" sz="1800" dirty="0" smtClean="0">
                <a:solidFill>
                  <a:srgbClr val="FF0000"/>
                </a:solidFill>
                <a:latin typeface="+mn-ea"/>
              </a:rPr>
              <a:t>选择一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条最佳知识</a:t>
            </a:r>
            <a:r>
              <a:rPr lang="zh-CN" altLang="en-US" sz="1800" dirty="0">
                <a:latin typeface="+mn-ea"/>
              </a:rPr>
              <a:t>用于推理</a:t>
            </a:r>
            <a:r>
              <a:rPr lang="zh-CN" altLang="en-US" sz="1800" dirty="0" smtClean="0">
                <a:latin typeface="+mn-ea"/>
              </a:rPr>
              <a:t>。</a:t>
            </a:r>
            <a:endParaRPr lang="zh-CN" altLang="en-US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1744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927892"/>
            <a:ext cx="8001000" cy="2808461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盲目搜索的效率较低，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耗费较多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计算时间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空间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若能找到一种方法，用于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提示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待扩展节点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排列顺序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进行扩展，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搜索效率将大幅提高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很多情况下，可通过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来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确定节点的合理顺序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优先考虑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检测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有信息搜索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7043" name="Rectangle 5"/>
          <p:cNvSpPr>
            <a:spLocks noChangeArrowheads="1"/>
          </p:cNvSpPr>
          <p:nvPr/>
        </p:nvSpPr>
        <p:spPr bwMode="auto">
          <a:xfrm>
            <a:off x="667512" y="1011412"/>
            <a:ext cx="2209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</a:rPr>
              <a:t>3.3 </a:t>
            </a:r>
            <a:r>
              <a:rPr lang="zh-CN" altLang="en-US" dirty="0">
                <a:solidFill>
                  <a:schemeClr val="tx2"/>
                </a:solidFill>
              </a:rPr>
              <a:t>启发式搜索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0456" y="1819275"/>
            <a:ext cx="8086344" cy="3077766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前述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中找到一个解，需扩展的节点数可能较多。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原因：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节点扩展次序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由既定策略而定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，未利用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参考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过程中，</a:t>
            </a:r>
            <a:r>
              <a:rPr lang="zh-CN" altLang="en-US" sz="2400" b="1" u="wavyDbl" dirty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获得的某些信息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特性</a:t>
            </a:r>
            <a:r>
              <a:rPr lang="en-US" altLang="zh-CN" sz="2400" b="1" u="wavyDbl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因此，除较简单的问题外，一般均需占用较多时间、空间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或两者均有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，导致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系统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开销较大，效率较低。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8067" name="Rectangle 5"/>
          <p:cNvSpPr>
            <a:spLocks noChangeArrowheads="1"/>
          </p:cNvSpPr>
          <p:nvPr/>
        </p:nvSpPr>
        <p:spPr bwMode="auto">
          <a:xfrm>
            <a:off x="685800" y="1006475"/>
            <a:ext cx="4648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3.3.1 </a:t>
            </a:r>
            <a:r>
              <a:rPr lang="zh-CN" altLang="en-US" dirty="0"/>
              <a:t>启发式搜索策略和估价函数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34284" y="1739525"/>
            <a:ext cx="7671516" cy="1526059"/>
          </a:xfr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通常，借助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具体问题领域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简化搜索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5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这类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与具体问题领域相关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，称为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利用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的搜索方法，称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启发式搜索方法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611746" y="3429791"/>
            <a:ext cx="7871138" cy="83740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57188" indent="-357188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800" dirty="0">
                <a:solidFill>
                  <a:srgbClr val="FF0000"/>
                </a:solidFill>
              </a:rPr>
              <a:t>定义：</a:t>
            </a:r>
            <a:r>
              <a:rPr lang="zh-CN" altLang="en-US" dirty="0"/>
              <a:t>利用</a:t>
            </a:r>
            <a:r>
              <a:rPr lang="zh-CN" altLang="en-US" sz="2800" dirty="0" smtClean="0">
                <a:solidFill>
                  <a:srgbClr val="FF0000"/>
                </a:solidFill>
              </a:rPr>
              <a:t>问题所呈现出</a:t>
            </a:r>
            <a:r>
              <a:rPr lang="zh-CN" altLang="en-US" dirty="0" smtClean="0"/>
              <a:t>的</a:t>
            </a:r>
            <a:r>
              <a:rPr lang="zh-CN" altLang="en-US" dirty="0" smtClean="0">
                <a:solidFill>
                  <a:srgbClr val="0000FF"/>
                </a:solidFill>
              </a:rPr>
              <a:t>某些特性</a:t>
            </a:r>
            <a:r>
              <a:rPr lang="zh-CN" altLang="en-US" dirty="0">
                <a:solidFill>
                  <a:srgbClr val="0000FF"/>
                </a:solidFill>
              </a:rPr>
              <a:t>信息</a:t>
            </a:r>
            <a:r>
              <a:rPr lang="zh-CN" altLang="en-US" dirty="0"/>
              <a:t>，</a:t>
            </a:r>
            <a:r>
              <a:rPr lang="zh-CN" altLang="en-US" u="wavyDbl" dirty="0"/>
              <a:t>引导</a:t>
            </a:r>
            <a:r>
              <a:rPr lang="zh-CN" altLang="en-US" u="wavyDbl" dirty="0" smtClean="0"/>
              <a:t>搜索 </a:t>
            </a:r>
            <a:endParaRPr lang="en-US" altLang="zh-CN" u="wavyDbl" dirty="0" smtClean="0"/>
          </a:p>
          <a:p>
            <a:pPr eaLnBrk="1" hangingPunct="1"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      </a:t>
            </a:r>
            <a:r>
              <a:rPr lang="en-US" altLang="zh-CN" sz="1800" dirty="0" smtClean="0">
                <a:solidFill>
                  <a:srgbClr val="FF0000"/>
                </a:solidFill>
              </a:rPr>
              <a:t>   </a:t>
            </a:r>
            <a:r>
              <a:rPr lang="zh-CN" altLang="en-US" dirty="0" smtClean="0">
                <a:solidFill>
                  <a:srgbClr val="FF0000"/>
                </a:solidFill>
              </a:rPr>
              <a:t>朝最有希望</a:t>
            </a:r>
            <a:r>
              <a:rPr lang="zh-CN" altLang="en-US" dirty="0">
                <a:solidFill>
                  <a:srgbClr val="FF0000"/>
                </a:solidFill>
              </a:rPr>
              <a:t>的方向进行</a:t>
            </a:r>
            <a:r>
              <a:rPr lang="zh-CN" altLang="en-US" dirty="0"/>
              <a:t>。</a:t>
            </a: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34284" y="4495629"/>
            <a:ext cx="7671516" cy="897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强：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降低问题复杂度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无用节点少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搜索量小，但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可能找不到最优解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弱：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工作量加大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\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极限情况又退化为盲目搜索，但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能找到最优解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60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85800" y="1756430"/>
            <a:ext cx="7924800" cy="3713837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⑴、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确定扩展节点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决定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应该扩展的下一个节点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最有希望的节点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避免</a:t>
            </a:r>
            <a:endParaRPr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出现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宽度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深度优先搜索中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的盲目扩展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、决定生成哪些后继节点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的信息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在扩展</a:t>
            </a:r>
            <a:r>
              <a:rPr lang="zh-CN" altLang="en-US" sz="2400" b="1" u="wavyDbl" dirty="0">
                <a:latin typeface="楷体_GB2312" pitchFamily="49" charset="-122"/>
                <a:ea typeface="楷体_GB2312" pitchFamily="49" charset="-122"/>
              </a:rPr>
              <a:t>某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个节点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的过程中，决定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应生成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该节点的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哪些</a:t>
            </a:r>
            <a:endParaRPr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后继节点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，避免盲目生成所有节点。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⑶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决定在扩展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时，哪些节点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应从搜索树上删除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685800" y="1006475"/>
            <a:ext cx="3124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/>
              <a:t>启发信息分类</a:t>
            </a:r>
            <a:r>
              <a:rPr lang="en-US" altLang="zh-CN" dirty="0"/>
              <a:t>(</a:t>
            </a:r>
            <a:r>
              <a:rPr lang="zh-CN" altLang="en-US" dirty="0"/>
              <a:t>按用途</a:t>
            </a:r>
            <a:r>
              <a:rPr lang="en-US" altLang="zh-CN" dirty="0" smtClean="0"/>
              <a:t>)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6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50632" y="1831047"/>
            <a:ext cx="7924800" cy="215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利用上述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第一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种启发信息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的状态空间搜索算法，即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择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最有希望</a:t>
            </a:r>
            <a:r>
              <a:rPr lang="zh-CN" altLang="en-US" sz="2400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的节点作为</a:t>
            </a:r>
            <a:r>
              <a:rPr lang="zh-CN" altLang="en-US" sz="2400" u="wavyDbl" dirty="0">
                <a:latin typeface="楷体_GB2312" pitchFamily="49" charset="-122"/>
                <a:ea typeface="楷体_GB2312" pitchFamily="49" charset="-122"/>
              </a:rPr>
              <a:t>下一个被扩展的</a:t>
            </a:r>
            <a:r>
              <a:rPr lang="zh-CN" altLang="en-US" sz="2400" u="wavyDbl" dirty="0" smtClean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称为</a:t>
            </a:r>
            <a:endParaRPr lang="en-US" altLang="zh-CN" sz="2400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有序搜索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Ordered search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9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估算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节点希望程度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重要性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的指标</a:t>
            </a:r>
            <a:r>
              <a:rPr lang="en-US" altLang="zh-CN" sz="2400" b="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28800"/>
            <a:ext cx="8001000" cy="16764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SzPct val="80000"/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一般形式：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x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=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+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 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其中，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g(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初始节点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lang="en-US" altLang="zh-CN" sz="2400" b="1" baseline="-10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某个节点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代价 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代价函数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h(</a:t>
            </a:r>
            <a:r>
              <a:rPr lang="en-US" altLang="zh-CN" sz="2400" b="1" i="1" dirty="0" smtClean="0">
                <a:latin typeface="Times New Roman" panose="02020603050405020304" pitchFamily="18" charset="0"/>
                <a:ea typeface="楷体_GB2312" pitchFamily="49" charset="-122"/>
              </a:rPr>
              <a:t>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启发函数 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启发信息</a:t>
            </a:r>
            <a:r>
              <a:rPr lang="en-US" altLang="zh-CN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609600" y="3657600"/>
            <a:ext cx="81534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ct val="150000"/>
              </a:lnSpc>
              <a:buSzPct val="80000"/>
              <a:buFont typeface="宋体" panose="02010600030101010101" pitchFamily="2" charset="-122"/>
              <a:buChar char="□"/>
            </a:pP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从节点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目标节点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1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最优路径的代价估计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，体现了问题的</a:t>
            </a:r>
            <a:r>
              <a:rPr lang="zh-CN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启发性信息</a:t>
            </a:r>
            <a:r>
              <a:rPr lang="zh-CN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93188" name="Rectangle 3"/>
          <p:cNvSpPr txBox="1">
            <a:spLocks noChangeArrowheads="1"/>
          </p:cNvSpPr>
          <p:nvPr/>
        </p:nvSpPr>
        <p:spPr bwMode="auto">
          <a:xfrm>
            <a:off x="640080" y="1103376"/>
            <a:ext cx="12954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8942" y="196950"/>
            <a:ext cx="1976342" cy="1338710"/>
          </a:xfrm>
          <a:prstGeom prst="rect">
            <a:avLst/>
          </a:prstGeom>
        </p:spPr>
      </p:pic>
      <p:sp>
        <p:nvSpPr>
          <p:cNvPr id="2" name="圆角矩形标注 1"/>
          <p:cNvSpPr/>
          <p:nvPr/>
        </p:nvSpPr>
        <p:spPr bwMode="auto">
          <a:xfrm>
            <a:off x="6219701" y="5029200"/>
            <a:ext cx="2286000" cy="408623"/>
          </a:xfrm>
          <a:prstGeom prst="wedgeRoundRectCallout">
            <a:avLst>
              <a:gd name="adj1" fmla="val 19661"/>
              <a:gd name="adj2" fmla="val -54446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已经付出的代价</a:t>
            </a:r>
          </a:p>
        </p:txBody>
      </p:sp>
      <p:sp>
        <p:nvSpPr>
          <p:cNvPr id="7" name="圆角矩形标注 6"/>
          <p:cNvSpPr/>
          <p:nvPr/>
        </p:nvSpPr>
        <p:spPr bwMode="auto">
          <a:xfrm>
            <a:off x="1981200" y="5034944"/>
            <a:ext cx="3733800" cy="408623"/>
          </a:xfrm>
          <a:prstGeom prst="wedgeRoundRectCallout">
            <a:avLst>
              <a:gd name="adj1" fmla="val 18473"/>
              <a:gd name="adj2" fmla="val -411525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)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2" grpId="1" animBg="1"/>
      <p:bldP spid="7" grpId="0" animBg="1"/>
      <p:bldP spid="7" grpId="1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3" cy="2286000"/>
          </a:xfrm>
        </p:spPr>
        <p:txBody>
          <a:bodyPr lIns="0" tIns="0" rIns="0" bIns="0"/>
          <a:lstStyle/>
          <a:p>
            <a:pPr marL="357188" indent="-357188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\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错放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数码个数</a:t>
            </a:r>
            <a:endParaRPr kumimoji="1" lang="zh-CN" altLang="en-US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要求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：计算初始状态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楷体_GB2312" pitchFamily="49" charset="-122"/>
              </a:rPr>
              <a:t>S</a:t>
            </a:r>
            <a:r>
              <a:rPr kumimoji="1" lang="en-US" altLang="zh-CN" sz="2800" b="1" baseline="-18000" dirty="0" smtClean="0"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f(S</a:t>
            </a:r>
            <a:r>
              <a:rPr kumimoji="1" lang="en-US" altLang="zh-CN" sz="2800" b="1" baseline="-18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)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4211" name="Rectangle 43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例</a:t>
            </a:r>
            <a:r>
              <a:rPr lang="zh-CN" altLang="en-US" dirty="0"/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94212" name="Group 44"/>
          <p:cNvGrpSpPr>
            <a:grpSpLocks/>
          </p:cNvGrpSpPr>
          <p:nvPr/>
        </p:nvGrpSpPr>
        <p:grpSpPr bwMode="auto">
          <a:xfrm>
            <a:off x="4876800" y="4206875"/>
            <a:ext cx="1295400" cy="1985963"/>
            <a:chOff x="1056" y="1536"/>
            <a:chExt cx="1008" cy="1448"/>
          </a:xfrm>
        </p:grpSpPr>
        <p:sp>
          <p:nvSpPr>
            <p:cNvPr id="94232" name="Rectangle 45"/>
            <p:cNvSpPr>
              <a:spLocks noChangeArrowheads="1"/>
            </p:cNvSpPr>
            <p:nvPr/>
          </p:nvSpPr>
          <p:spPr bwMode="auto">
            <a:xfrm>
              <a:off x="1728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33" name="Rectangle 46"/>
            <p:cNvSpPr>
              <a:spLocks noChangeArrowheads="1"/>
            </p:cNvSpPr>
            <p:nvPr/>
          </p:nvSpPr>
          <p:spPr bwMode="auto">
            <a:xfrm>
              <a:off x="1392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34" name="Rectangle 47"/>
            <p:cNvSpPr>
              <a:spLocks noChangeArrowheads="1"/>
            </p:cNvSpPr>
            <p:nvPr/>
          </p:nvSpPr>
          <p:spPr bwMode="auto">
            <a:xfrm>
              <a:off x="1056" y="2272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35" name="Rectangle 48"/>
            <p:cNvSpPr>
              <a:spLocks noChangeArrowheads="1"/>
            </p:cNvSpPr>
            <p:nvPr/>
          </p:nvSpPr>
          <p:spPr bwMode="auto">
            <a:xfrm>
              <a:off x="1728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36" name="Rectangle 49"/>
            <p:cNvSpPr>
              <a:spLocks noChangeArrowheads="1"/>
            </p:cNvSpPr>
            <p:nvPr/>
          </p:nvSpPr>
          <p:spPr bwMode="auto">
            <a:xfrm>
              <a:off x="1392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37" name="Rectangle 50"/>
            <p:cNvSpPr>
              <a:spLocks noChangeArrowheads="1"/>
            </p:cNvSpPr>
            <p:nvPr/>
          </p:nvSpPr>
          <p:spPr bwMode="auto">
            <a:xfrm>
              <a:off x="1056" y="1904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38" name="Rectangle 51"/>
            <p:cNvSpPr>
              <a:spLocks noChangeArrowheads="1"/>
            </p:cNvSpPr>
            <p:nvPr/>
          </p:nvSpPr>
          <p:spPr bwMode="auto">
            <a:xfrm>
              <a:off x="1728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39" name="Rectangle 52"/>
            <p:cNvSpPr>
              <a:spLocks noChangeArrowheads="1"/>
            </p:cNvSpPr>
            <p:nvPr/>
          </p:nvSpPr>
          <p:spPr bwMode="auto">
            <a:xfrm>
              <a:off x="1392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40" name="Rectangle 53"/>
            <p:cNvSpPr>
              <a:spLocks noChangeArrowheads="1"/>
            </p:cNvSpPr>
            <p:nvPr/>
          </p:nvSpPr>
          <p:spPr bwMode="auto">
            <a:xfrm>
              <a:off x="1056" y="1536"/>
              <a:ext cx="336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41" name="Line 54"/>
            <p:cNvSpPr>
              <a:spLocks noChangeShapeType="1"/>
            </p:cNvSpPr>
            <p:nvPr/>
          </p:nvSpPr>
          <p:spPr bwMode="auto">
            <a:xfrm>
              <a:off x="1056" y="1536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2" name="Line 55"/>
            <p:cNvSpPr>
              <a:spLocks noChangeShapeType="1"/>
            </p:cNvSpPr>
            <p:nvPr/>
          </p:nvSpPr>
          <p:spPr bwMode="auto">
            <a:xfrm>
              <a:off x="1056" y="1904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3" name="Line 56"/>
            <p:cNvSpPr>
              <a:spLocks noChangeShapeType="1"/>
            </p:cNvSpPr>
            <p:nvPr/>
          </p:nvSpPr>
          <p:spPr bwMode="auto">
            <a:xfrm>
              <a:off x="1056" y="2272"/>
              <a:ext cx="100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4" name="Line 57"/>
            <p:cNvSpPr>
              <a:spLocks noChangeShapeType="1"/>
            </p:cNvSpPr>
            <p:nvPr/>
          </p:nvSpPr>
          <p:spPr bwMode="auto">
            <a:xfrm>
              <a:off x="1056" y="2640"/>
              <a:ext cx="100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5" name="Line 58"/>
            <p:cNvSpPr>
              <a:spLocks noChangeShapeType="1"/>
            </p:cNvSpPr>
            <p:nvPr/>
          </p:nvSpPr>
          <p:spPr bwMode="auto">
            <a:xfrm>
              <a:off x="1056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6" name="Line 59"/>
            <p:cNvSpPr>
              <a:spLocks noChangeShapeType="1"/>
            </p:cNvSpPr>
            <p:nvPr/>
          </p:nvSpPr>
          <p:spPr bwMode="auto">
            <a:xfrm>
              <a:off x="1392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7" name="Line 60"/>
            <p:cNvSpPr>
              <a:spLocks noChangeShapeType="1"/>
            </p:cNvSpPr>
            <p:nvPr/>
          </p:nvSpPr>
          <p:spPr bwMode="auto">
            <a:xfrm>
              <a:off x="1728" y="1536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8" name="Line 61"/>
            <p:cNvSpPr>
              <a:spLocks noChangeShapeType="1"/>
            </p:cNvSpPr>
            <p:nvPr/>
          </p:nvSpPr>
          <p:spPr bwMode="auto">
            <a:xfrm>
              <a:off x="2064" y="1536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49" name="Rectangle 62"/>
            <p:cNvSpPr>
              <a:spLocks noChangeArrowheads="1"/>
            </p:cNvSpPr>
            <p:nvPr/>
          </p:nvSpPr>
          <p:spPr bwMode="auto">
            <a:xfrm>
              <a:off x="1478" y="2718"/>
              <a:ext cx="212" cy="2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94213" name="Group 63"/>
          <p:cNvGrpSpPr>
            <a:grpSpLocks/>
          </p:cNvGrpSpPr>
          <p:nvPr/>
        </p:nvGrpSpPr>
        <p:grpSpPr bwMode="auto">
          <a:xfrm>
            <a:off x="7086600" y="4191000"/>
            <a:ext cx="1371600" cy="1944688"/>
            <a:chOff x="1776" y="1392"/>
            <a:chExt cx="1104" cy="1444"/>
          </a:xfrm>
        </p:grpSpPr>
        <p:sp>
          <p:nvSpPr>
            <p:cNvPr id="94214" name="Rectangle 64"/>
            <p:cNvSpPr>
              <a:spLocks noChangeArrowheads="1"/>
            </p:cNvSpPr>
            <p:nvPr/>
          </p:nvSpPr>
          <p:spPr bwMode="auto">
            <a:xfrm>
              <a:off x="2499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5</a:t>
              </a:r>
            </a:p>
          </p:txBody>
        </p:sp>
        <p:sp>
          <p:nvSpPr>
            <p:cNvPr id="94215" name="Rectangle 65"/>
            <p:cNvSpPr>
              <a:spLocks noChangeArrowheads="1"/>
            </p:cNvSpPr>
            <p:nvPr/>
          </p:nvSpPr>
          <p:spPr bwMode="auto">
            <a:xfrm>
              <a:off x="2118" y="2128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94216" name="Rectangle 66"/>
            <p:cNvSpPr>
              <a:spLocks noChangeArrowheads="1"/>
            </p:cNvSpPr>
            <p:nvPr/>
          </p:nvSpPr>
          <p:spPr bwMode="auto">
            <a:xfrm>
              <a:off x="1776" y="2128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7</a:t>
              </a:r>
            </a:p>
          </p:txBody>
        </p:sp>
        <p:sp>
          <p:nvSpPr>
            <p:cNvPr id="94217" name="Rectangle 67"/>
            <p:cNvSpPr>
              <a:spLocks noChangeArrowheads="1"/>
            </p:cNvSpPr>
            <p:nvPr/>
          </p:nvSpPr>
          <p:spPr bwMode="auto">
            <a:xfrm>
              <a:off x="2499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4</a:t>
              </a:r>
            </a:p>
          </p:txBody>
        </p:sp>
        <p:sp>
          <p:nvSpPr>
            <p:cNvPr id="94218" name="Rectangle 68"/>
            <p:cNvSpPr>
              <a:spLocks noChangeArrowheads="1"/>
            </p:cNvSpPr>
            <p:nvPr/>
          </p:nvSpPr>
          <p:spPr bwMode="auto">
            <a:xfrm>
              <a:off x="2118" y="1760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endParaRPr lang="zh-CN" altLang="en-US" sz="2400" b="0"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4219" name="Rectangle 69"/>
            <p:cNvSpPr>
              <a:spLocks noChangeArrowheads="1"/>
            </p:cNvSpPr>
            <p:nvPr/>
          </p:nvSpPr>
          <p:spPr bwMode="auto">
            <a:xfrm>
              <a:off x="1776" y="1760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8</a:t>
              </a:r>
            </a:p>
          </p:txBody>
        </p:sp>
        <p:sp>
          <p:nvSpPr>
            <p:cNvPr id="94220" name="Rectangle 70"/>
            <p:cNvSpPr>
              <a:spLocks noChangeArrowheads="1"/>
            </p:cNvSpPr>
            <p:nvPr/>
          </p:nvSpPr>
          <p:spPr bwMode="auto">
            <a:xfrm>
              <a:off x="2499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3</a:t>
              </a:r>
            </a:p>
          </p:txBody>
        </p:sp>
        <p:sp>
          <p:nvSpPr>
            <p:cNvPr id="94221" name="Rectangle 71"/>
            <p:cNvSpPr>
              <a:spLocks noChangeArrowheads="1"/>
            </p:cNvSpPr>
            <p:nvPr/>
          </p:nvSpPr>
          <p:spPr bwMode="auto">
            <a:xfrm>
              <a:off x="2118" y="1392"/>
              <a:ext cx="381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2</a:t>
              </a:r>
            </a:p>
          </p:txBody>
        </p:sp>
        <p:sp>
          <p:nvSpPr>
            <p:cNvPr id="94222" name="Rectangle 72"/>
            <p:cNvSpPr>
              <a:spLocks noChangeArrowheads="1"/>
            </p:cNvSpPr>
            <p:nvPr/>
          </p:nvSpPr>
          <p:spPr bwMode="auto">
            <a:xfrm>
              <a:off x="1776" y="1392"/>
              <a:ext cx="342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-4365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395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387350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398463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398463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 b="0">
                  <a:latin typeface="楷体_GB2312" pitchFamily="49" charset="-122"/>
                  <a:ea typeface="楷体_GB2312" pitchFamily="49" charset="-122"/>
                </a:rPr>
                <a:t>1</a:t>
              </a:r>
            </a:p>
          </p:txBody>
        </p:sp>
        <p:sp>
          <p:nvSpPr>
            <p:cNvPr id="94223" name="Line 73"/>
            <p:cNvSpPr>
              <a:spLocks noChangeShapeType="1"/>
            </p:cNvSpPr>
            <p:nvPr/>
          </p:nvSpPr>
          <p:spPr bwMode="auto">
            <a:xfrm>
              <a:off x="1776" y="1392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4" name="Line 74"/>
            <p:cNvSpPr>
              <a:spLocks noChangeShapeType="1"/>
            </p:cNvSpPr>
            <p:nvPr/>
          </p:nvSpPr>
          <p:spPr bwMode="auto">
            <a:xfrm>
              <a:off x="1776" y="1760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5" name="Line 75"/>
            <p:cNvSpPr>
              <a:spLocks noChangeShapeType="1"/>
            </p:cNvSpPr>
            <p:nvPr/>
          </p:nvSpPr>
          <p:spPr bwMode="auto">
            <a:xfrm>
              <a:off x="1776" y="2128"/>
              <a:ext cx="110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6" name="Line 76"/>
            <p:cNvSpPr>
              <a:spLocks noChangeShapeType="1"/>
            </p:cNvSpPr>
            <p:nvPr/>
          </p:nvSpPr>
          <p:spPr bwMode="auto">
            <a:xfrm>
              <a:off x="1776" y="2496"/>
              <a:ext cx="110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7" name="Line 77"/>
            <p:cNvSpPr>
              <a:spLocks noChangeShapeType="1"/>
            </p:cNvSpPr>
            <p:nvPr/>
          </p:nvSpPr>
          <p:spPr bwMode="auto">
            <a:xfrm>
              <a:off x="1776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8" name="Line 78"/>
            <p:cNvSpPr>
              <a:spLocks noChangeShapeType="1"/>
            </p:cNvSpPr>
            <p:nvPr/>
          </p:nvSpPr>
          <p:spPr bwMode="auto">
            <a:xfrm>
              <a:off x="2118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29" name="Line 79"/>
            <p:cNvSpPr>
              <a:spLocks noChangeShapeType="1"/>
            </p:cNvSpPr>
            <p:nvPr/>
          </p:nvSpPr>
          <p:spPr bwMode="auto">
            <a:xfrm>
              <a:off x="2499" y="1392"/>
              <a:ext cx="0" cy="110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0" name="Line 80"/>
            <p:cNvSpPr>
              <a:spLocks noChangeShapeType="1"/>
            </p:cNvSpPr>
            <p:nvPr/>
          </p:nvSpPr>
          <p:spPr bwMode="auto">
            <a:xfrm>
              <a:off x="2880" y="1392"/>
              <a:ext cx="0" cy="1104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94231" name="Rectangle 81"/>
            <p:cNvSpPr>
              <a:spLocks noChangeArrowheads="1"/>
            </p:cNvSpPr>
            <p:nvPr/>
          </p:nvSpPr>
          <p:spPr bwMode="auto">
            <a:xfrm>
              <a:off x="2226" y="2565"/>
              <a:ext cx="222" cy="2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1pPr>
              <a:lvl2pPr marL="742950" indent="-28575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2pPr>
              <a:lvl3pPr marL="11430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3pPr>
              <a:lvl4pPr marL="16002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4pPr>
              <a:lvl5pPr marL="2057400" indent="-228600"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dirty="0"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1" lang="en-US" altLang="zh-CN" baseline="-10000" dirty="0"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429001" y="571903"/>
            <a:ext cx="5183528" cy="1714097"/>
            <a:chOff x="3429001" y="571903"/>
            <a:chExt cx="5183528" cy="1714097"/>
          </a:xfrm>
        </p:grpSpPr>
        <p:sp>
          <p:nvSpPr>
            <p:cNvPr id="42" name="矩形 41"/>
            <p:cNvSpPr/>
            <p:nvPr/>
          </p:nvSpPr>
          <p:spPr>
            <a:xfrm>
              <a:off x="6460978" y="571903"/>
              <a:ext cx="215155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f(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= 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g(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h(</a:t>
              </a:r>
              <a:r>
                <a: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n</a:t>
              </a:r>
              <a:r>
                <a:rPr lang="en-US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3429001" y="1033568"/>
              <a:ext cx="4724399" cy="1252432"/>
              <a:chOff x="3429001" y="1033568"/>
              <a:chExt cx="4724399" cy="1252432"/>
            </a:xfrm>
          </p:grpSpPr>
          <p:cxnSp>
            <p:nvCxnSpPr>
              <p:cNvPr id="5" name="直接箭头连接符 4"/>
              <p:cNvCxnSpPr>
                <a:stCxn id="42" idx="2"/>
              </p:cNvCxnSpPr>
              <p:nvPr/>
            </p:nvCxnSpPr>
            <p:spPr bwMode="auto">
              <a:xfrm flipH="1">
                <a:off x="3429001" y="1033568"/>
                <a:ext cx="4107753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接箭头连接符 6"/>
              <p:cNvCxnSpPr/>
              <p:nvPr/>
            </p:nvCxnSpPr>
            <p:spPr bwMode="auto">
              <a:xfrm flipH="1">
                <a:off x="4267200" y="1033568"/>
                <a:ext cx="3886200" cy="1252432"/>
              </a:xfrm>
              <a:prstGeom prst="straightConnector1">
                <a:avLst/>
              </a:prstGeom>
              <a:ln>
                <a:prstDash val="dash"/>
                <a:tailEnd type="triangle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组合 2"/>
          <p:cNvGrpSpPr/>
          <p:nvPr/>
        </p:nvGrpSpPr>
        <p:grpSpPr>
          <a:xfrm>
            <a:off x="7118310" y="2384879"/>
            <a:ext cx="1674861" cy="670563"/>
            <a:chOff x="7118310" y="2384879"/>
            <a:chExt cx="1674861" cy="670563"/>
          </a:xfrm>
        </p:grpSpPr>
        <p:sp>
          <p:nvSpPr>
            <p:cNvPr id="2" name="线形标注 2(带强调线) 1"/>
            <p:cNvSpPr/>
            <p:nvPr/>
          </p:nvSpPr>
          <p:spPr bwMode="auto">
            <a:xfrm>
              <a:off x="7118310" y="2384879"/>
              <a:ext cx="866539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29238"/>
                <a:gd name="adj6" fmla="val -8679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已扩展</a:t>
              </a:r>
            </a:p>
          </p:txBody>
        </p:sp>
        <p:sp>
          <p:nvSpPr>
            <p:cNvPr id="48" name="线形标注 2(带强调线) 47"/>
            <p:cNvSpPr/>
            <p:nvPr/>
          </p:nvSpPr>
          <p:spPr bwMode="auto">
            <a:xfrm>
              <a:off x="8153401" y="2747665"/>
              <a:ext cx="639770" cy="307777"/>
            </a:xfrm>
            <a:prstGeom prst="accentCallout2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45976"/>
                <a:gd name="adj6" fmla="val -251933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估计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6018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</p:spPr>
            <p:txBody>
              <a:bodyPr lIns="0" tIns="0" rIns="0" bIns="0"/>
              <a:lstStyle/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解：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根据问题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呈现信息</a:t>
                </a:r>
                <a:r>
                  <a:rPr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取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g(n)=d(n)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h(n)=W(n)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① 用从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到节点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路径上的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单位代价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表示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实际代价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spcAft>
                    <a:spcPts val="1200"/>
                  </a:spcAft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② 用节点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启发信息</a:t>
                </a:r>
                <a:endParaRPr kumimoji="1" lang="zh-CN" altLang="en-US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③ 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一般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，某个节点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n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“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不在位</a:t>
                </a:r>
                <a:r>
                  <a:rPr kumimoji="1" lang="zh-CN" altLang="en-US" sz="2000" b="1" dirty="0" smtClean="0">
                    <a:ea typeface="楷体_GB2312" pitchFamily="49" charset="-122"/>
                  </a:rPr>
                  <a:t>”的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数码个数越多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endParaRPr kumimoji="1" lang="en-US" altLang="zh-CN" sz="20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en-US" altLang="zh-CN" sz="20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提示其</a:t>
                </a:r>
                <a:r>
                  <a:rPr kumimoji="1" lang="zh-CN" altLang="en-US" sz="20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离目标节点</a:t>
                </a:r>
                <a:r>
                  <a:rPr kumimoji="1" lang="zh-CN" altLang="en-US" sz="20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越远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（代价估计越大）。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FontTx/>
                  <a:buNone/>
                </a:pP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④ 对</a:t>
                </a:r>
                <a:r>
                  <a:rPr kumimoji="1" lang="zh-CN" altLang="en-US" sz="2000" b="1" dirty="0">
                    <a:latin typeface="楷体_GB2312" pitchFamily="49" charset="-122"/>
                    <a:ea typeface="楷体_GB2312" pitchFamily="49" charset="-122"/>
                  </a:rPr>
                  <a:t>于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初始节点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d(S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)=0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W(S</a:t>
                </a:r>
                <a:r>
                  <a:rPr kumimoji="1" lang="en-US" altLang="zh-CN" sz="2000" b="1" baseline="-25000" dirty="0" smtClean="0">
                    <a:latin typeface="楷体_GB2312" pitchFamily="49" charset="-122"/>
                    <a:ea typeface="楷体_GB2312" pitchFamily="49" charset="-122"/>
                  </a:rPr>
                  <a:t>0</a:t>
                </a:r>
                <a:r>
                  <a:rPr kumimoji="1" lang="en-US" altLang="zh-CN" sz="2000" b="1" dirty="0" smtClean="0">
                    <a:latin typeface="楷体_GB2312" pitchFamily="49" charset="-122"/>
                    <a:ea typeface="楷体_GB2312" pitchFamily="49" charset="-122"/>
                  </a:rPr>
                  <a:t>)=3</a:t>
                </a:r>
                <a:r>
                  <a:rPr kumimoji="1" lang="zh-CN" altLang="en-US" sz="20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ct val="2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因此，</a:t>
                </a:r>
                <a14:m>
                  <m:oMath xmlns:m="http://schemas.openxmlformats.org/officeDocument/2006/math">
                    <m:r>
                      <a:rPr kumimoji="1"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𝐟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d>
                      <m:d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𝑺</m:t>
                            </m:r>
                          </m:e>
                          <m:sub>
                            <m:r>
                              <a:rPr kumimoji="1"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sSub>
                      <m:sSubPr>
                        <m:ctrlP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𝑾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(</m:t>
                        </m:r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)=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𝟎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+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kumimoji="1"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 pitchFamily="49" charset="-122"/>
                      </a:rPr>
                      <m:t>𝟑</m:t>
                    </m:r>
                  </m:oMath>
                </a14:m>
                <a:r>
                  <a:rPr kumimoji="1" lang="en-US" altLang="zh-CN" sz="2000" dirty="0" smtClean="0">
                    <a:latin typeface="楷体_GB2312" pitchFamily="49" charset="-122"/>
                    <a:ea typeface="楷体_GB2312" pitchFamily="49" charset="-122"/>
                  </a:rPr>
                  <a:t> </a:t>
                </a:r>
                <a:endParaRPr kumimoji="1" lang="zh-CN" altLang="en-US" sz="2000" dirty="0" smtClean="0"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86018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493278" y="1114424"/>
                <a:ext cx="5831321" cy="4219575"/>
              </a:xfrm>
              <a:blipFill rotWithShape="0">
                <a:blip r:embed="rId2"/>
                <a:stretch>
                  <a:fillRect l="-2720" r="-3556" b="-2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5235" name="Group 45"/>
          <p:cNvGrpSpPr>
            <a:grpSpLocks/>
          </p:cNvGrpSpPr>
          <p:nvPr/>
        </p:nvGrpSpPr>
        <p:grpSpPr bwMode="auto">
          <a:xfrm>
            <a:off x="6629400" y="762000"/>
            <a:ext cx="2133600" cy="2362200"/>
            <a:chOff x="4176" y="480"/>
            <a:chExt cx="1344" cy="1488"/>
          </a:xfrm>
        </p:grpSpPr>
        <p:sp>
          <p:nvSpPr>
            <p:cNvPr id="95256" name="Rectangle 23"/>
            <p:cNvSpPr>
              <a:spLocks noChangeArrowheads="1"/>
            </p:cNvSpPr>
            <p:nvPr/>
          </p:nvSpPr>
          <p:spPr bwMode="auto">
            <a:xfrm>
              <a:off x="5072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57" name="Rectangle 24"/>
            <p:cNvSpPr>
              <a:spLocks noChangeArrowheads="1"/>
            </p:cNvSpPr>
            <p:nvPr/>
          </p:nvSpPr>
          <p:spPr bwMode="auto">
            <a:xfrm>
              <a:off x="4624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58" name="Rectangle 25"/>
            <p:cNvSpPr>
              <a:spLocks noChangeArrowheads="1"/>
            </p:cNvSpPr>
            <p:nvPr/>
          </p:nvSpPr>
          <p:spPr bwMode="auto">
            <a:xfrm>
              <a:off x="4176" y="1286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59" name="Rectangle 26"/>
            <p:cNvSpPr>
              <a:spLocks noChangeArrowheads="1"/>
            </p:cNvSpPr>
            <p:nvPr/>
          </p:nvSpPr>
          <p:spPr bwMode="auto">
            <a:xfrm>
              <a:off x="5072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60" name="Rectangle 27"/>
            <p:cNvSpPr>
              <a:spLocks noChangeArrowheads="1"/>
            </p:cNvSpPr>
            <p:nvPr/>
          </p:nvSpPr>
          <p:spPr bwMode="auto">
            <a:xfrm>
              <a:off x="4624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61" name="Rectangle 28"/>
            <p:cNvSpPr>
              <a:spLocks noChangeArrowheads="1"/>
            </p:cNvSpPr>
            <p:nvPr/>
          </p:nvSpPr>
          <p:spPr bwMode="auto">
            <a:xfrm>
              <a:off x="4176" y="883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62" name="Rectangle 29"/>
            <p:cNvSpPr>
              <a:spLocks noChangeArrowheads="1"/>
            </p:cNvSpPr>
            <p:nvPr/>
          </p:nvSpPr>
          <p:spPr bwMode="auto">
            <a:xfrm>
              <a:off x="5072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63" name="Rectangle 30"/>
            <p:cNvSpPr>
              <a:spLocks noChangeArrowheads="1"/>
            </p:cNvSpPr>
            <p:nvPr/>
          </p:nvSpPr>
          <p:spPr bwMode="auto">
            <a:xfrm>
              <a:off x="4624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64" name="Rectangle 31"/>
            <p:cNvSpPr>
              <a:spLocks noChangeArrowheads="1"/>
            </p:cNvSpPr>
            <p:nvPr/>
          </p:nvSpPr>
          <p:spPr bwMode="auto">
            <a:xfrm>
              <a:off x="4176" y="480"/>
              <a:ext cx="448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solidFill>
                    <a:srgbClr val="FF0000"/>
                  </a:solidFill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65" name="Line 32"/>
            <p:cNvSpPr>
              <a:spLocks noChangeShapeType="1"/>
            </p:cNvSpPr>
            <p:nvPr/>
          </p:nvSpPr>
          <p:spPr bwMode="auto">
            <a:xfrm>
              <a:off x="4176" y="480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6" name="Line 33"/>
            <p:cNvSpPr>
              <a:spLocks noChangeShapeType="1"/>
            </p:cNvSpPr>
            <p:nvPr/>
          </p:nvSpPr>
          <p:spPr bwMode="auto">
            <a:xfrm>
              <a:off x="4176" y="883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7" name="Line 34"/>
            <p:cNvSpPr>
              <a:spLocks noChangeShapeType="1"/>
            </p:cNvSpPr>
            <p:nvPr/>
          </p:nvSpPr>
          <p:spPr bwMode="auto">
            <a:xfrm>
              <a:off x="4176" y="1286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8" name="Line 35"/>
            <p:cNvSpPr>
              <a:spLocks noChangeShapeType="1"/>
            </p:cNvSpPr>
            <p:nvPr/>
          </p:nvSpPr>
          <p:spPr bwMode="auto">
            <a:xfrm>
              <a:off x="4176" y="1689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69" name="Line 36"/>
            <p:cNvSpPr>
              <a:spLocks noChangeShapeType="1"/>
            </p:cNvSpPr>
            <p:nvPr/>
          </p:nvSpPr>
          <p:spPr bwMode="auto">
            <a:xfrm>
              <a:off x="4176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0" name="Line 37"/>
            <p:cNvSpPr>
              <a:spLocks noChangeShapeType="1"/>
            </p:cNvSpPr>
            <p:nvPr/>
          </p:nvSpPr>
          <p:spPr bwMode="auto">
            <a:xfrm>
              <a:off x="4624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1" name="Line 38"/>
            <p:cNvSpPr>
              <a:spLocks noChangeShapeType="1"/>
            </p:cNvSpPr>
            <p:nvPr/>
          </p:nvSpPr>
          <p:spPr bwMode="auto">
            <a:xfrm>
              <a:off x="5072" y="480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2" name="Line 39"/>
            <p:cNvSpPr>
              <a:spLocks noChangeShapeType="1"/>
            </p:cNvSpPr>
            <p:nvPr/>
          </p:nvSpPr>
          <p:spPr bwMode="auto">
            <a:xfrm>
              <a:off x="5520" y="480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73" name="Rectangle 40"/>
            <p:cNvSpPr>
              <a:spLocks noChangeArrowheads="1"/>
            </p:cNvSpPr>
            <p:nvPr/>
          </p:nvSpPr>
          <p:spPr bwMode="auto">
            <a:xfrm>
              <a:off x="4704" y="1680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0</a:t>
              </a:r>
            </a:p>
          </p:txBody>
        </p:sp>
      </p:grpSp>
      <p:grpSp>
        <p:nvGrpSpPr>
          <p:cNvPr id="95236" name="Group 46"/>
          <p:cNvGrpSpPr>
            <a:grpSpLocks/>
          </p:cNvGrpSpPr>
          <p:nvPr/>
        </p:nvGrpSpPr>
        <p:grpSpPr bwMode="auto">
          <a:xfrm>
            <a:off x="6629400" y="3810000"/>
            <a:ext cx="2133600" cy="2362200"/>
            <a:chOff x="4176" y="2448"/>
            <a:chExt cx="1344" cy="1488"/>
          </a:xfrm>
        </p:grpSpPr>
        <p:sp>
          <p:nvSpPr>
            <p:cNvPr id="95238" name="Rectangle 5"/>
            <p:cNvSpPr>
              <a:spLocks noChangeArrowheads="1"/>
            </p:cNvSpPr>
            <p:nvPr/>
          </p:nvSpPr>
          <p:spPr bwMode="auto">
            <a:xfrm>
              <a:off x="5056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5</a:t>
              </a:r>
            </a:p>
          </p:txBody>
        </p:sp>
        <p:sp>
          <p:nvSpPr>
            <p:cNvPr id="95239" name="Rectangle 6"/>
            <p:cNvSpPr>
              <a:spLocks noChangeArrowheads="1"/>
            </p:cNvSpPr>
            <p:nvPr/>
          </p:nvSpPr>
          <p:spPr bwMode="auto">
            <a:xfrm>
              <a:off x="4592" y="3254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6</a:t>
              </a:r>
            </a:p>
          </p:txBody>
        </p:sp>
        <p:sp>
          <p:nvSpPr>
            <p:cNvPr id="95240" name="Rectangle 7"/>
            <p:cNvSpPr>
              <a:spLocks noChangeArrowheads="1"/>
            </p:cNvSpPr>
            <p:nvPr/>
          </p:nvSpPr>
          <p:spPr bwMode="auto">
            <a:xfrm>
              <a:off x="4176" y="3254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7</a:t>
              </a:r>
            </a:p>
          </p:txBody>
        </p:sp>
        <p:sp>
          <p:nvSpPr>
            <p:cNvPr id="95241" name="Rectangle 8"/>
            <p:cNvSpPr>
              <a:spLocks noChangeArrowheads="1"/>
            </p:cNvSpPr>
            <p:nvPr/>
          </p:nvSpPr>
          <p:spPr bwMode="auto">
            <a:xfrm>
              <a:off x="5056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4</a:t>
              </a:r>
            </a:p>
          </p:txBody>
        </p:sp>
        <p:sp>
          <p:nvSpPr>
            <p:cNvPr id="95242" name="Rectangle 9"/>
            <p:cNvSpPr>
              <a:spLocks noChangeArrowheads="1"/>
            </p:cNvSpPr>
            <p:nvPr/>
          </p:nvSpPr>
          <p:spPr bwMode="auto">
            <a:xfrm>
              <a:off x="4592" y="2851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endParaRPr lang="zh-CN" altLang="en-US" sz="3600" b="0">
                <a:ea typeface="楷体_GB2312" pitchFamily="49" charset="-122"/>
              </a:endParaRPr>
            </a:p>
          </p:txBody>
        </p:sp>
        <p:sp>
          <p:nvSpPr>
            <p:cNvPr id="95243" name="Rectangle 10"/>
            <p:cNvSpPr>
              <a:spLocks noChangeArrowheads="1"/>
            </p:cNvSpPr>
            <p:nvPr/>
          </p:nvSpPr>
          <p:spPr bwMode="auto">
            <a:xfrm>
              <a:off x="4176" y="2851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8</a:t>
              </a:r>
            </a:p>
          </p:txBody>
        </p:sp>
        <p:sp>
          <p:nvSpPr>
            <p:cNvPr id="95244" name="Rectangle 11"/>
            <p:cNvSpPr>
              <a:spLocks noChangeArrowheads="1"/>
            </p:cNvSpPr>
            <p:nvPr/>
          </p:nvSpPr>
          <p:spPr bwMode="auto">
            <a:xfrm>
              <a:off x="5056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3</a:t>
              </a:r>
            </a:p>
          </p:txBody>
        </p:sp>
        <p:sp>
          <p:nvSpPr>
            <p:cNvPr id="95245" name="Rectangle 12"/>
            <p:cNvSpPr>
              <a:spLocks noChangeArrowheads="1"/>
            </p:cNvSpPr>
            <p:nvPr/>
          </p:nvSpPr>
          <p:spPr bwMode="auto">
            <a:xfrm>
              <a:off x="4592" y="2448"/>
              <a:ext cx="464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2</a:t>
              </a:r>
            </a:p>
          </p:txBody>
        </p:sp>
        <p:sp>
          <p:nvSpPr>
            <p:cNvPr id="95246" name="Rectangle 13"/>
            <p:cNvSpPr>
              <a:spLocks noChangeArrowheads="1"/>
            </p:cNvSpPr>
            <p:nvPr/>
          </p:nvSpPr>
          <p:spPr bwMode="auto">
            <a:xfrm>
              <a:off x="4176" y="2448"/>
              <a:ext cx="416" cy="4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zh-CN" sz="3600" b="0">
                  <a:ea typeface="楷体_GB2312" pitchFamily="49" charset="-122"/>
                </a:rPr>
                <a:t>1</a:t>
              </a:r>
            </a:p>
          </p:txBody>
        </p:sp>
        <p:sp>
          <p:nvSpPr>
            <p:cNvPr id="95247" name="Line 14"/>
            <p:cNvSpPr>
              <a:spLocks noChangeShapeType="1"/>
            </p:cNvSpPr>
            <p:nvPr/>
          </p:nvSpPr>
          <p:spPr bwMode="auto">
            <a:xfrm>
              <a:off x="4176" y="2448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8" name="Line 15"/>
            <p:cNvSpPr>
              <a:spLocks noChangeShapeType="1"/>
            </p:cNvSpPr>
            <p:nvPr/>
          </p:nvSpPr>
          <p:spPr bwMode="auto">
            <a:xfrm>
              <a:off x="4176" y="2851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49" name="Line 16"/>
            <p:cNvSpPr>
              <a:spLocks noChangeShapeType="1"/>
            </p:cNvSpPr>
            <p:nvPr/>
          </p:nvSpPr>
          <p:spPr bwMode="auto">
            <a:xfrm>
              <a:off x="4176" y="3254"/>
              <a:ext cx="134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0" name="Line 17"/>
            <p:cNvSpPr>
              <a:spLocks noChangeShapeType="1"/>
            </p:cNvSpPr>
            <p:nvPr/>
          </p:nvSpPr>
          <p:spPr bwMode="auto">
            <a:xfrm>
              <a:off x="4176" y="3657"/>
              <a:ext cx="134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1" name="Line 18"/>
            <p:cNvSpPr>
              <a:spLocks noChangeShapeType="1"/>
            </p:cNvSpPr>
            <p:nvPr/>
          </p:nvSpPr>
          <p:spPr bwMode="auto">
            <a:xfrm>
              <a:off x="4176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2" name="Line 19"/>
            <p:cNvSpPr>
              <a:spLocks noChangeShapeType="1"/>
            </p:cNvSpPr>
            <p:nvPr/>
          </p:nvSpPr>
          <p:spPr bwMode="auto">
            <a:xfrm>
              <a:off x="4592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3" name="Line 20"/>
            <p:cNvSpPr>
              <a:spLocks noChangeShapeType="1"/>
            </p:cNvSpPr>
            <p:nvPr/>
          </p:nvSpPr>
          <p:spPr bwMode="auto">
            <a:xfrm>
              <a:off x="5056" y="2448"/>
              <a:ext cx="0" cy="120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4" name="Line 21"/>
            <p:cNvSpPr>
              <a:spLocks noChangeShapeType="1"/>
            </p:cNvSpPr>
            <p:nvPr/>
          </p:nvSpPr>
          <p:spPr bwMode="auto">
            <a:xfrm>
              <a:off x="5520" y="2448"/>
              <a:ext cx="0" cy="1209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5255" name="Rectangle 41"/>
            <p:cNvSpPr>
              <a:spLocks noChangeArrowheads="1"/>
            </p:cNvSpPr>
            <p:nvPr/>
          </p:nvSpPr>
          <p:spPr bwMode="auto">
            <a:xfrm>
              <a:off x="4704" y="3648"/>
              <a:ext cx="2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kumimoji="1"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S</a:t>
              </a:r>
              <a:r>
                <a:rPr kumimoji="1" lang="en-US" altLang="zh-CN" sz="2400" baseline="-25000" dirty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 pitchFamily="49" charset="-122"/>
                </a:rPr>
                <a:t>g</a:t>
              </a:r>
            </a:p>
          </p:txBody>
        </p:sp>
      </p:grpSp>
      <p:cxnSp>
        <p:nvCxnSpPr>
          <p:cNvPr id="6" name="直接箭头连接符 5"/>
          <p:cNvCxnSpPr/>
          <p:nvPr/>
        </p:nvCxnSpPr>
        <p:spPr bwMode="auto">
          <a:xfrm>
            <a:off x="7696200" y="3219450"/>
            <a:ext cx="0" cy="457200"/>
          </a:xfrm>
          <a:prstGeom prst="straightConnector1">
            <a:avLst/>
          </a:prstGeom>
          <a:ln w="25400">
            <a:prstDash val="solid"/>
            <a:tailEnd type="triangl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55714" y="546556"/>
            <a:ext cx="38114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估价函数：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f(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d(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W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n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)</a:t>
            </a:r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50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35978" y="1828800"/>
            <a:ext cx="8131175" cy="3334246"/>
          </a:xfrm>
        </p:spPr>
        <p:txBody>
          <a:bodyPr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又称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最佳优先搜索</a:t>
            </a:r>
            <a:r>
              <a:rPr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选择最有希望的节点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作为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要扩展的节点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本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质：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en-US" altLang="zh-CN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的节点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，作为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下一个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要扩展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需按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值对节点由小到大排序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的确定：一个节点的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希望程度越大，其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值就越小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结论：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被选为扩展的节点，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总是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估价函数值最小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  <a:endParaRPr lang="zh-CN" altLang="en-US" sz="24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6259" name="Rectangle 7"/>
          <p:cNvSpPr>
            <a:spLocks noChangeArrowheads="1"/>
          </p:cNvSpPr>
          <p:nvPr/>
        </p:nvSpPr>
        <p:spPr bwMode="auto">
          <a:xfrm>
            <a:off x="685800" y="1001712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3.3.2 </a:t>
            </a:r>
            <a:r>
              <a:rPr lang="zh-CN" altLang="en-US" dirty="0"/>
              <a:t>有序搜索</a:t>
            </a:r>
          </a:p>
        </p:txBody>
      </p:sp>
      <p:sp>
        <p:nvSpPr>
          <p:cNvPr id="2" name="椭圆形标注 1"/>
          <p:cNvSpPr/>
          <p:nvPr/>
        </p:nvSpPr>
        <p:spPr bwMode="auto">
          <a:xfrm>
            <a:off x="6324600" y="753269"/>
            <a:ext cx="838200" cy="692150"/>
          </a:xfrm>
          <a:prstGeom prst="wedgeEllipseCallout">
            <a:avLst>
              <a:gd name="adj1" fmla="val -253023"/>
              <a:gd name="adj2" fmla="val 279650"/>
            </a:avLst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  <a:extLst/>
        </p:spPr>
        <p:txBody>
          <a:bodyPr lIns="0" tIns="0" rIns="0" bIns="0">
            <a:spAutoFit/>
          </a:bodyPr>
          <a:lstStyle/>
          <a:p>
            <a:pPr algn="ctr" eaLnBrk="1" hangingPunct="1">
              <a:defRPr/>
            </a:pPr>
            <a:r>
              <a:rPr lang="zh-CN" altLang="en-US" sz="3200" dirty="0"/>
              <a:t>？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7162800" y="492579"/>
            <a:ext cx="3810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1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4"/>
          <p:cNvSpPr>
            <a:spLocks noGrp="1" noChangeArrowheads="1"/>
          </p:cNvSpPr>
          <p:nvPr>
            <p:ph type="title"/>
          </p:nvPr>
        </p:nvSpPr>
        <p:spPr>
          <a:xfrm>
            <a:off x="727075" y="990600"/>
            <a:ext cx="2930525" cy="457200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有序搜索框图</a:t>
            </a:r>
            <a:r>
              <a:rPr lang="en-US" altLang="zh-CN" sz="2400" b="1" smtClean="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2400" b="1" smtClean="0">
                <a:latin typeface="楷体_GB2312" pitchFamily="49" charset="-122"/>
                <a:ea typeface="楷体_GB2312" pitchFamily="49" charset="-122"/>
              </a:rPr>
              <a:t>动态：</a:t>
            </a:r>
          </a:p>
        </p:txBody>
      </p:sp>
      <p:pic>
        <p:nvPicPr>
          <p:cNvPr id="691205" name="Picture 5" descr="图3．10有序搜索算法框图"/>
          <p:cNvPicPr>
            <a:picLocks noGrp="1" noChangeAspect="1" noChangeArrowheads="1" noCrop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90800" y="1752600"/>
            <a:ext cx="4876800" cy="426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1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7770" y="1828800"/>
            <a:ext cx="7317030" cy="38862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知识库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zh-CN" altLang="en-US" sz="2000" b="1" u="wavyDbl" dirty="0" smtClean="0">
                <a:latin typeface="+mn-ea"/>
              </a:rPr>
              <a:t>寻找可利用知识</a:t>
            </a:r>
            <a:r>
              <a:rPr lang="zh-CN" altLang="en-US" sz="2000" b="1" dirty="0" smtClean="0">
                <a:latin typeface="+mn-ea"/>
              </a:rPr>
              <a:t>，构造一条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代价较小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推理路径</a:t>
            </a:r>
            <a:r>
              <a:rPr lang="zh-CN" altLang="en-US" sz="2000" b="1" dirty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</a:rPr>
              <a:t>解决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推理路线、推理效果、推理效率</a:t>
            </a:r>
            <a:r>
              <a:rPr lang="en-US" altLang="zh-CN" sz="2000" b="1" dirty="0" smtClean="0">
                <a:latin typeface="+mn-ea"/>
              </a:rPr>
              <a:t>…</a:t>
            </a:r>
            <a:r>
              <a:rPr lang="zh-CN" altLang="en-US" sz="2000" b="1" dirty="0" smtClean="0">
                <a:latin typeface="+mn-ea"/>
              </a:rPr>
              <a:t>问题。</a:t>
            </a:r>
            <a:endParaRPr lang="zh-CN" altLang="en-US" sz="2000" b="1" dirty="0" smtClean="0">
              <a:solidFill>
                <a:srgbClr val="006600"/>
              </a:solidFill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</a:t>
            </a:r>
            <a:r>
              <a:rPr lang="zh-CN" altLang="en-US" sz="2000" b="1" dirty="0" smtClean="0">
                <a:latin typeface="+mn-ea"/>
              </a:rPr>
              <a:t>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是否使用启发信息</a:t>
            </a:r>
            <a:r>
              <a:rPr lang="zh-CN" altLang="en-US" sz="2000" b="1" dirty="0" smtClean="0">
                <a:latin typeface="+mn-ea"/>
              </a:rPr>
              <a:t>可分为：</a:t>
            </a:r>
            <a:endParaRPr lang="en-US" altLang="zh-CN" sz="2000" b="1" dirty="0" smtClean="0">
              <a:latin typeface="+mn-ea"/>
            </a:endParaRP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◇</a:t>
            </a:r>
            <a:r>
              <a:rPr lang="zh-CN" altLang="en-US" sz="2000" b="1" dirty="0" smtClean="0">
                <a:latin typeface="+mn-ea"/>
              </a:rPr>
              <a:t>盲目搜索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启发式搜索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 smtClean="0">
                <a:latin typeface="+mn-ea"/>
              </a:rPr>
              <a:t>、按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问题的表示方式</a:t>
            </a:r>
            <a:r>
              <a:rPr lang="zh-CN" altLang="en-US" sz="2000" b="1" dirty="0" smtClean="0">
                <a:latin typeface="+mn-ea"/>
              </a:rPr>
              <a:t>可分为：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+mn-ea"/>
              </a:rPr>
              <a:t>         </a:t>
            </a:r>
            <a:r>
              <a:rPr lang="zh-CN" altLang="en-US" sz="2000" dirty="0" smtClean="0">
                <a:latin typeface="+mn-ea"/>
              </a:rPr>
              <a:t>◇</a:t>
            </a:r>
            <a:r>
              <a:rPr lang="zh-CN" altLang="en-US" sz="2000" b="1" dirty="0" smtClean="0">
                <a:latin typeface="+mn-ea"/>
              </a:rPr>
              <a:t>状态空间搜索</a:t>
            </a:r>
            <a:r>
              <a:rPr lang="zh-CN" altLang="en-US" sz="2000" dirty="0" smtClean="0">
                <a:latin typeface="+mn-ea"/>
              </a:rPr>
              <a:t>  ◇</a:t>
            </a:r>
            <a:r>
              <a:rPr lang="zh-CN" altLang="en-US" sz="2000" b="1" dirty="0" smtClean="0">
                <a:latin typeface="+mn-ea"/>
              </a:rPr>
              <a:t>与或树搜索</a:t>
            </a:r>
            <a:endParaRPr lang="en-US" altLang="zh-CN" sz="2000" b="1" dirty="0" smtClean="0">
              <a:latin typeface="+mn-ea"/>
            </a:endParaRPr>
          </a:p>
          <a:p>
            <a:pPr marL="361950" indent="-361950" eaLnBrk="1" hangingPunct="1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kumimoji="1" lang="zh-CN" altLang="en-US" sz="2000" b="1" dirty="0">
                <a:solidFill>
                  <a:srgbClr val="FF0000"/>
                </a:solidFill>
                <a:latin typeface="+mn-ea"/>
              </a:rPr>
              <a:t>适用情况：</a:t>
            </a:r>
            <a:r>
              <a:rPr kumimoji="1" lang="zh-CN" altLang="en-US" sz="2000" b="1" dirty="0">
                <a:latin typeface="+mn-ea"/>
              </a:rPr>
              <a:t>不良结构或非结构化问题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None/>
              <a:defRPr/>
            </a:pPr>
            <a:r>
              <a:rPr kumimoji="1" lang="zh-CN" altLang="en-US" sz="2000" b="1" dirty="0">
                <a:latin typeface="+mn-ea"/>
              </a:rPr>
              <a:t>             难以获得求解所需的全部信息</a:t>
            </a:r>
          </a:p>
          <a:p>
            <a:pPr eaLnBrk="1" hangingPunct="1">
              <a:lnSpc>
                <a:spcPts val="3000"/>
              </a:lnSpc>
              <a:spcBef>
                <a:spcPct val="0"/>
              </a:spcBef>
              <a:buClr>
                <a:srgbClr val="002774"/>
              </a:buClr>
              <a:buNone/>
              <a:defRPr/>
            </a:pPr>
            <a:r>
              <a:rPr kumimoji="1" lang="zh-CN" altLang="en-US" sz="2000" b="1" dirty="0">
                <a:latin typeface="+mn-ea"/>
              </a:rPr>
              <a:t>             没有现成算法可供求解</a:t>
            </a:r>
            <a:r>
              <a:rPr kumimoji="1" lang="zh-CN" altLang="en-US" sz="2000" b="1" dirty="0" smtClean="0">
                <a:latin typeface="+mn-ea"/>
              </a:rPr>
              <a:t>使用</a:t>
            </a:r>
            <a:endParaRPr kumimoji="1" lang="zh-CN" altLang="en-US" sz="2000" b="1" dirty="0">
              <a:latin typeface="+mn-ea"/>
            </a:endParaRPr>
          </a:p>
        </p:txBody>
      </p:sp>
      <p:sp>
        <p:nvSpPr>
          <p:cNvPr id="20483" name="Rectangle 5"/>
          <p:cNvSpPr>
            <a:spLocks noChangeArrowheads="1"/>
          </p:cNvSpPr>
          <p:nvPr/>
        </p:nvSpPr>
        <p:spPr bwMode="auto">
          <a:xfrm>
            <a:off x="668216" y="1105071"/>
            <a:ext cx="1770184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>
                <a:latin typeface="+mn-ea"/>
                <a:ea typeface="+mn-ea"/>
              </a:rPr>
              <a:t>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28600"/>
            <a:ext cx="6689680" cy="61698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4"/>
          <p:cNvSpPr>
            <a:spLocks noChangeArrowheads="1"/>
          </p:cNvSpPr>
          <p:nvPr/>
        </p:nvSpPr>
        <p:spPr bwMode="auto">
          <a:xfrm>
            <a:off x="685800" y="990600"/>
            <a:ext cx="2362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>
                <a:solidFill>
                  <a:srgbClr val="FF0000"/>
                </a:solidFill>
              </a:rPr>
              <a:t>例：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</a:t>
            </a:r>
            <a:r>
              <a:rPr kumimoji="1" lang="zh-CN" altLang="en-US" dirty="0"/>
              <a:t>问题</a:t>
            </a:r>
          </a:p>
        </p:txBody>
      </p:sp>
      <p:sp>
        <p:nvSpPr>
          <p:cNvPr id="99331" name="Rectangle 5"/>
          <p:cNvSpPr>
            <a:spLocks noChangeArrowheads="1"/>
          </p:cNvSpPr>
          <p:nvPr/>
        </p:nvSpPr>
        <p:spPr bwMode="auto">
          <a:xfrm>
            <a:off x="685800" y="1828800"/>
            <a:ext cx="7924800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估价函数：</a:t>
            </a:r>
            <a:r>
              <a:rPr kumimoji="1"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f(n)= d(n) + W(n)</a:t>
            </a:r>
          </a:p>
          <a:p>
            <a:pPr eaLnBrk="1" hangingPunct="1">
              <a:lnSpc>
                <a:spcPct val="150000"/>
              </a:lnSpc>
            </a:pPr>
            <a:r>
              <a:rPr kumimoji="1" lang="en-US" altLang="zh-CN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kumimoji="1" lang="en-US" altLang="zh-CN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深度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  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W(</a:t>
            </a:r>
            <a:r>
              <a:rPr kumimoji="1"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：节点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不在位</a:t>
            </a:r>
            <a:r>
              <a:rPr kumimoji="1"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棋子数。</a:t>
            </a: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332" name="Line 22"/>
          <p:cNvSpPr>
            <a:spLocks noChangeShapeType="1"/>
          </p:cNvSpPr>
          <p:nvPr/>
        </p:nvSpPr>
        <p:spPr bwMode="auto">
          <a:xfrm>
            <a:off x="4724400" y="3927475"/>
            <a:ext cx="114300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solid"/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99333" name="Group 43"/>
          <p:cNvGrpSpPr>
            <a:grpSpLocks/>
          </p:cNvGrpSpPr>
          <p:nvPr/>
        </p:nvGrpSpPr>
        <p:grpSpPr bwMode="auto">
          <a:xfrm>
            <a:off x="5994402" y="3276600"/>
            <a:ext cx="1668463" cy="1920875"/>
            <a:chOff x="3152" y="1942"/>
            <a:chExt cx="1051" cy="1210"/>
          </a:xfrm>
        </p:grpSpPr>
        <p:grpSp>
          <p:nvGrpSpPr>
            <p:cNvPr id="99351" name="Group 7"/>
            <p:cNvGrpSpPr>
              <a:grpSpLocks/>
            </p:cNvGrpSpPr>
            <p:nvPr/>
          </p:nvGrpSpPr>
          <p:grpSpPr bwMode="auto">
            <a:xfrm>
              <a:off x="3291" y="1942"/>
              <a:ext cx="912" cy="877"/>
              <a:chOff x="3504" y="1235"/>
              <a:chExt cx="912" cy="877"/>
            </a:xfrm>
          </p:grpSpPr>
          <p:grpSp>
            <p:nvGrpSpPr>
              <p:cNvPr id="99353" name="Group 8"/>
              <p:cNvGrpSpPr>
                <a:grpSpLocks/>
              </p:cNvGrpSpPr>
              <p:nvPr/>
            </p:nvGrpSpPr>
            <p:grpSpPr bwMode="auto">
              <a:xfrm>
                <a:off x="3504" y="1248"/>
                <a:ext cx="912" cy="864"/>
                <a:chOff x="1536" y="2304"/>
                <a:chExt cx="432" cy="432"/>
              </a:xfrm>
            </p:grpSpPr>
            <p:sp>
              <p:nvSpPr>
                <p:cNvPr id="99362" name="Rectangle 9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63" name="Line 10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4" name="Line 11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5" name="Line 12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99366" name="Line 13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sp>
            <p:nvSpPr>
              <p:cNvPr id="99354" name="Text Box 14"/>
              <p:cNvSpPr txBox="1">
                <a:spLocks noChangeArrowheads="1"/>
              </p:cNvSpPr>
              <p:nvPr/>
            </p:nvSpPr>
            <p:spPr bwMode="auto">
              <a:xfrm>
                <a:off x="3552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55" name="Text Box 15"/>
              <p:cNvSpPr txBox="1">
                <a:spLocks noChangeArrowheads="1"/>
              </p:cNvSpPr>
              <p:nvPr/>
            </p:nvSpPr>
            <p:spPr bwMode="auto">
              <a:xfrm>
                <a:off x="3840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56" name="Text Box 16"/>
              <p:cNvSpPr txBox="1">
                <a:spLocks noChangeArrowheads="1"/>
              </p:cNvSpPr>
              <p:nvPr/>
            </p:nvSpPr>
            <p:spPr bwMode="auto">
              <a:xfrm>
                <a:off x="4176" y="1235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57" name="Text Box 17"/>
              <p:cNvSpPr txBox="1">
                <a:spLocks noChangeArrowheads="1"/>
              </p:cNvSpPr>
              <p:nvPr/>
            </p:nvSpPr>
            <p:spPr bwMode="auto">
              <a:xfrm>
                <a:off x="3552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58" name="Text Box 18"/>
              <p:cNvSpPr txBox="1">
                <a:spLocks noChangeArrowheads="1"/>
              </p:cNvSpPr>
              <p:nvPr/>
            </p:nvSpPr>
            <p:spPr bwMode="auto">
              <a:xfrm>
                <a:off x="4176" y="1523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59" name="Text Box 19"/>
              <p:cNvSpPr txBox="1">
                <a:spLocks noChangeArrowheads="1"/>
              </p:cNvSpPr>
              <p:nvPr/>
            </p:nvSpPr>
            <p:spPr bwMode="auto">
              <a:xfrm>
                <a:off x="4176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60" name="Text Box 20"/>
              <p:cNvSpPr txBox="1">
                <a:spLocks noChangeArrowheads="1"/>
              </p:cNvSpPr>
              <p:nvPr/>
            </p:nvSpPr>
            <p:spPr bwMode="auto">
              <a:xfrm>
                <a:off x="3840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61" name="Text Box 21"/>
              <p:cNvSpPr txBox="1">
                <a:spLocks noChangeArrowheads="1"/>
              </p:cNvSpPr>
              <p:nvPr/>
            </p:nvSpPr>
            <p:spPr bwMode="auto">
              <a:xfrm>
                <a:off x="3552" y="1811"/>
                <a:ext cx="21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（目标状态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𝒈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52" name="Text 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52" y="2940"/>
                  <a:ext cx="1008" cy="21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9506" t="-28571" r="-25856" b="-3035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9334" name="Group 42"/>
          <p:cNvGrpSpPr>
            <a:grpSpLocks/>
          </p:cNvGrpSpPr>
          <p:nvPr/>
        </p:nvGrpSpPr>
        <p:grpSpPr bwMode="auto">
          <a:xfrm>
            <a:off x="2781657" y="3297237"/>
            <a:ext cx="1637943" cy="1824062"/>
            <a:chOff x="1125" y="1955"/>
            <a:chExt cx="1035" cy="1187"/>
          </a:xfrm>
        </p:grpSpPr>
        <p:grpSp>
          <p:nvGrpSpPr>
            <p:cNvPr id="99335" name="Group 41"/>
            <p:cNvGrpSpPr>
              <a:grpSpLocks/>
            </p:cNvGrpSpPr>
            <p:nvPr/>
          </p:nvGrpSpPr>
          <p:grpSpPr bwMode="auto">
            <a:xfrm>
              <a:off x="1248" y="1955"/>
              <a:ext cx="912" cy="864"/>
              <a:chOff x="1248" y="1955"/>
              <a:chExt cx="912" cy="864"/>
            </a:xfrm>
          </p:grpSpPr>
          <p:grpSp>
            <p:nvGrpSpPr>
              <p:cNvPr id="99337" name="Group 26"/>
              <p:cNvGrpSpPr>
                <a:grpSpLocks/>
              </p:cNvGrpSpPr>
              <p:nvPr/>
            </p:nvGrpSpPr>
            <p:grpSpPr bwMode="auto">
              <a:xfrm>
                <a:off x="1248" y="1955"/>
                <a:ext cx="912" cy="864"/>
                <a:chOff x="1536" y="2304"/>
                <a:chExt cx="432" cy="432"/>
              </a:xfrm>
            </p:grpSpPr>
            <p:sp>
              <p:nvSpPr>
                <p:cNvPr id="99346" name="Rectangle 27"/>
                <p:cNvSpPr>
                  <a:spLocks noChangeArrowheads="1"/>
                </p:cNvSpPr>
                <p:nvPr/>
              </p:nvSpPr>
              <p:spPr bwMode="auto">
                <a:xfrm>
                  <a:off x="1536" y="2304"/>
                  <a:ext cx="432" cy="432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66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 anchor="ctr" anchorCtr="1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99347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448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8" name="Line 29"/>
                <p:cNvSpPr>
                  <a:spLocks noChangeShapeType="1"/>
                </p:cNvSpPr>
                <p:nvPr/>
              </p:nvSpPr>
              <p:spPr bwMode="auto">
                <a:xfrm>
                  <a:off x="1536" y="2592"/>
                  <a:ext cx="432" cy="0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49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  <p:sp>
              <p:nvSpPr>
                <p:cNvPr id="99350" name="Line 31"/>
                <p:cNvSpPr>
                  <a:spLocks noChangeShapeType="1"/>
                </p:cNvSpPr>
                <p:nvPr/>
              </p:nvSpPr>
              <p:spPr bwMode="auto">
                <a:xfrm>
                  <a:off x="1824" y="2304"/>
                  <a:ext cx="0" cy="432"/>
                </a:xfrm>
                <a:prstGeom prst="line">
                  <a:avLst/>
                </a:prstGeom>
                <a:noFill/>
                <a:ln w="9525">
                  <a:solidFill>
                    <a:srgbClr val="00006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>
                  <a:spAutoFit/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99338" name="Text Box 32"/>
              <p:cNvSpPr txBox="1">
                <a:spLocks noChangeArrowheads="1"/>
              </p:cNvSpPr>
              <p:nvPr/>
            </p:nvSpPr>
            <p:spPr bwMode="auto">
              <a:xfrm>
                <a:off x="1296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1</a:t>
                </a:r>
                <a:endParaRPr kumimoji="1" lang="en-US" altLang="zh-CN"/>
              </a:p>
            </p:txBody>
          </p:sp>
          <p:sp>
            <p:nvSpPr>
              <p:cNvPr id="99339" name="Text Box 33"/>
              <p:cNvSpPr txBox="1">
                <a:spLocks noChangeArrowheads="1"/>
              </p:cNvSpPr>
              <p:nvPr/>
            </p:nvSpPr>
            <p:spPr bwMode="auto">
              <a:xfrm>
                <a:off x="1296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2</a:t>
                </a:r>
                <a:endParaRPr kumimoji="1" lang="en-US" altLang="zh-CN"/>
              </a:p>
            </p:txBody>
          </p:sp>
          <p:sp>
            <p:nvSpPr>
              <p:cNvPr id="99340" name="Text Box 34"/>
              <p:cNvSpPr txBox="1">
                <a:spLocks noChangeArrowheads="1"/>
              </p:cNvSpPr>
              <p:nvPr/>
            </p:nvSpPr>
            <p:spPr bwMode="auto">
              <a:xfrm>
                <a:off x="1920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3</a:t>
                </a:r>
                <a:endParaRPr kumimoji="1" lang="en-US" altLang="zh-CN"/>
              </a:p>
            </p:txBody>
          </p:sp>
          <p:sp>
            <p:nvSpPr>
              <p:cNvPr id="99341" name="Text Box 35"/>
              <p:cNvSpPr txBox="1">
                <a:spLocks noChangeArrowheads="1"/>
              </p:cNvSpPr>
              <p:nvPr/>
            </p:nvSpPr>
            <p:spPr bwMode="auto">
              <a:xfrm>
                <a:off x="1584" y="1984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8</a:t>
                </a:r>
                <a:endParaRPr kumimoji="1" lang="en-US" altLang="zh-CN"/>
              </a:p>
            </p:txBody>
          </p:sp>
          <p:sp>
            <p:nvSpPr>
              <p:cNvPr id="99342" name="Text Box 36"/>
              <p:cNvSpPr txBox="1">
                <a:spLocks noChangeArrowheads="1"/>
              </p:cNvSpPr>
              <p:nvPr/>
            </p:nvSpPr>
            <p:spPr bwMode="auto">
              <a:xfrm>
                <a:off x="1920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4</a:t>
                </a:r>
                <a:endParaRPr kumimoji="1" lang="en-US" altLang="zh-CN"/>
              </a:p>
            </p:txBody>
          </p:sp>
          <p:sp>
            <p:nvSpPr>
              <p:cNvPr id="99343" name="Text Box 37"/>
              <p:cNvSpPr txBox="1">
                <a:spLocks noChangeArrowheads="1"/>
              </p:cNvSpPr>
              <p:nvPr/>
            </p:nvSpPr>
            <p:spPr bwMode="auto">
              <a:xfrm>
                <a:off x="1920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5</a:t>
                </a:r>
                <a:endParaRPr kumimoji="1" lang="en-US" altLang="zh-CN"/>
              </a:p>
            </p:txBody>
          </p:sp>
          <p:sp>
            <p:nvSpPr>
              <p:cNvPr id="99344" name="Text Box 38"/>
              <p:cNvSpPr txBox="1">
                <a:spLocks noChangeArrowheads="1"/>
              </p:cNvSpPr>
              <p:nvPr/>
            </p:nvSpPr>
            <p:spPr bwMode="auto">
              <a:xfrm>
                <a:off x="1584" y="2272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6</a:t>
                </a:r>
                <a:endParaRPr kumimoji="1" lang="en-US" altLang="zh-CN"/>
              </a:p>
            </p:txBody>
          </p:sp>
          <p:sp>
            <p:nvSpPr>
              <p:cNvPr id="99345" name="Text Box 39"/>
              <p:cNvSpPr txBox="1">
                <a:spLocks noChangeArrowheads="1"/>
              </p:cNvSpPr>
              <p:nvPr/>
            </p:nvSpPr>
            <p:spPr bwMode="auto">
              <a:xfrm>
                <a:off x="1296" y="2560"/>
                <a:ext cx="212" cy="23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/>
                <a:r>
                  <a:rPr kumimoji="1" lang="en-US" altLang="zh-CN">
                    <a:solidFill>
                      <a:schemeClr val="tx2"/>
                    </a:solidFill>
                  </a:rPr>
                  <a:t>7</a:t>
                </a:r>
                <a:endParaRPr kumimoji="1" lang="en-US" altLang="zh-CN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336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1pPr>
                  <a:lvl2pPr marL="742950" indent="-28575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2pPr>
                  <a:lvl3pPr marL="11430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3pPr>
                  <a:lvl4pPr marL="16002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4pPr>
                  <a:lvl5pPr marL="2057400" indent="-228600"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b="1">
                      <a:solidFill>
                        <a:schemeClr val="tx1"/>
                      </a:solidFill>
                      <a:latin typeface="楷体_GB2312" pitchFamily="49" charset="-122"/>
                      <a:ea typeface="楷体_GB2312" pitchFamily="49" charset="-122"/>
                    </a:defRPr>
                  </a:lvl9pPr>
                </a:lstStyle>
                <a:p>
                  <a:pPr eaLnBrk="1" hangingPunct="1"/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（初始状态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kumimoji="1" lang="en-US" altLang="zh-CN" sz="20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a14:m>
                  <a:r>
                    <a:rPr kumimoji="1" lang="zh-CN" altLang="en-US" sz="2000" dirty="0" smtClean="0">
                      <a:latin typeface="Times New Roman" panose="02020603050405020304" pitchFamily="18" charset="0"/>
                    </a:rPr>
                    <a:t>）</a:t>
                  </a:r>
                  <a:endParaRPr kumimoji="1" lang="zh-CN" altLang="en-US" sz="2000" dirty="0"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9336" name="Text 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125" y="2942"/>
                  <a:ext cx="1011" cy="20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9506" t="-30000" r="-25475" b="-46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252" name="Picture 4" descr="324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9725"/>
            <a:ext cx="6243638" cy="583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1381" name="矩形 14"/>
          <p:cNvSpPr>
            <a:spLocks noChangeArrowheads="1"/>
          </p:cNvSpPr>
          <p:nvPr/>
        </p:nvSpPr>
        <p:spPr bwMode="auto">
          <a:xfrm>
            <a:off x="290513" y="160338"/>
            <a:ext cx="28273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 d(n) + W(n)</a:t>
            </a:r>
          </a:p>
        </p:txBody>
      </p:sp>
      <p:sp>
        <p:nvSpPr>
          <p:cNvPr id="10" name="矩形标注 9"/>
          <p:cNvSpPr/>
          <p:nvPr/>
        </p:nvSpPr>
        <p:spPr bwMode="auto">
          <a:xfrm>
            <a:off x="7086600" y="187325"/>
            <a:ext cx="838200" cy="553998"/>
          </a:xfrm>
          <a:prstGeom prst="wedgeRectCallout">
            <a:avLst>
              <a:gd name="adj1" fmla="val -216058"/>
              <a:gd name="adj2" fmla="val 23566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(n)=0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W(n)=3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5147" y="865213"/>
            <a:ext cx="8472777" cy="554786"/>
            <a:chOff x="325147" y="865213"/>
            <a:chExt cx="8472777" cy="554786"/>
          </a:xfrm>
        </p:grpSpPr>
        <p:sp>
          <p:nvSpPr>
            <p:cNvPr id="15" name="矩形标注 14"/>
            <p:cNvSpPr/>
            <p:nvPr/>
          </p:nvSpPr>
          <p:spPr bwMode="auto">
            <a:xfrm>
              <a:off x="325147" y="866001"/>
              <a:ext cx="838200" cy="553998"/>
            </a:xfrm>
            <a:prstGeom prst="wedgeRectCallout">
              <a:avLst>
                <a:gd name="adj1" fmla="val 141945"/>
                <a:gd name="adj2" fmla="val 79359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6" name="矩形标注 15"/>
            <p:cNvSpPr/>
            <p:nvPr/>
          </p:nvSpPr>
          <p:spPr bwMode="auto">
            <a:xfrm>
              <a:off x="2265363" y="866001"/>
              <a:ext cx="838200" cy="553998"/>
            </a:xfrm>
            <a:prstGeom prst="wedgeRectCallout">
              <a:avLst>
                <a:gd name="adj1" fmla="val 132726"/>
                <a:gd name="adj2" fmla="val 8168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7" name="矩形标注 16"/>
            <p:cNvSpPr/>
            <p:nvPr/>
          </p:nvSpPr>
          <p:spPr bwMode="auto">
            <a:xfrm>
              <a:off x="6400006" y="866001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8" name="矩形标注 17"/>
            <p:cNvSpPr/>
            <p:nvPr/>
          </p:nvSpPr>
          <p:spPr bwMode="auto">
            <a:xfrm>
              <a:off x="7959724" y="865213"/>
              <a:ext cx="838200" cy="553998"/>
            </a:xfrm>
            <a:prstGeom prst="wedgeRectCallout">
              <a:avLst>
                <a:gd name="adj1" fmla="val -94675"/>
                <a:gd name="adj2" fmla="val 84008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(n)=1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85885" y="1895520"/>
            <a:ext cx="8477115" cy="3437668"/>
            <a:chOff x="285885" y="1895520"/>
            <a:chExt cx="8477115" cy="3437668"/>
          </a:xfrm>
        </p:grpSpPr>
        <p:sp>
          <p:nvSpPr>
            <p:cNvPr id="19" name="矩形标注 18"/>
            <p:cNvSpPr/>
            <p:nvPr/>
          </p:nvSpPr>
          <p:spPr bwMode="auto">
            <a:xfrm>
              <a:off x="290513" y="1895520"/>
              <a:ext cx="838200" cy="553998"/>
            </a:xfrm>
            <a:prstGeom prst="wedgeRectCallout">
              <a:avLst>
                <a:gd name="adj1" fmla="val 32854"/>
                <a:gd name="adj2" fmla="val 97957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W(n)=3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0" name="矩形标注 19"/>
            <p:cNvSpPr/>
            <p:nvPr/>
          </p:nvSpPr>
          <p:spPr bwMode="auto">
            <a:xfrm>
              <a:off x="285885" y="3947361"/>
              <a:ext cx="838200" cy="553998"/>
            </a:xfrm>
            <a:prstGeom prst="wedgeRectCallout">
              <a:avLst>
                <a:gd name="adj1" fmla="val 161919"/>
                <a:gd name="adj2" fmla="val -99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1" name="矩形标注 20"/>
            <p:cNvSpPr/>
            <p:nvPr/>
          </p:nvSpPr>
          <p:spPr bwMode="auto">
            <a:xfrm>
              <a:off x="292369" y="4779190"/>
              <a:ext cx="838200" cy="553998"/>
            </a:xfrm>
            <a:prstGeom prst="wedgeRectCallout">
              <a:avLst>
                <a:gd name="adj1" fmla="val 317105"/>
                <a:gd name="adj2" fmla="val -257725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2" name="矩形标注 21"/>
            <p:cNvSpPr/>
            <p:nvPr/>
          </p:nvSpPr>
          <p:spPr bwMode="auto">
            <a:xfrm>
              <a:off x="7924800" y="2733715"/>
              <a:ext cx="838200" cy="553998"/>
            </a:xfrm>
            <a:prstGeom prst="wedgeRectCallout">
              <a:avLst>
                <a:gd name="adj1" fmla="val -226813"/>
                <a:gd name="adj2" fmla="val 2644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(n)=2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W(n)=4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3" name="矩形标注 22"/>
          <p:cNvSpPr/>
          <p:nvPr/>
        </p:nvSpPr>
        <p:spPr bwMode="auto">
          <a:xfrm>
            <a:off x="7924800" y="3774883"/>
            <a:ext cx="838200" cy="553998"/>
          </a:xfrm>
          <a:prstGeom prst="wedgeRectCallout">
            <a:avLst>
              <a:gd name="adj1" fmla="val -451141"/>
              <a:gd name="adj2" fmla="val 53787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8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</a:t>
            </a: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(n)=3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W(n)=1</a:t>
            </a: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5885" y="4755761"/>
            <a:ext cx="8477115" cy="1424721"/>
            <a:chOff x="285885" y="4755761"/>
            <a:chExt cx="8477115" cy="1424721"/>
          </a:xfrm>
        </p:grpSpPr>
        <p:sp>
          <p:nvSpPr>
            <p:cNvPr id="24" name="矩形标注 23"/>
            <p:cNvSpPr/>
            <p:nvPr/>
          </p:nvSpPr>
          <p:spPr bwMode="auto">
            <a:xfrm>
              <a:off x="285885" y="5626484"/>
              <a:ext cx="838200" cy="553998"/>
            </a:xfrm>
            <a:prstGeom prst="wedgeRectCallout">
              <a:avLst>
                <a:gd name="adj1" fmla="val 281765"/>
                <a:gd name="adj2" fmla="val -8104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W(n)=0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25" name="矩形标注 24"/>
            <p:cNvSpPr/>
            <p:nvPr/>
          </p:nvSpPr>
          <p:spPr bwMode="auto">
            <a:xfrm>
              <a:off x="7924800" y="4755761"/>
              <a:ext cx="838200" cy="553998"/>
            </a:xfrm>
            <a:prstGeom prst="wedgeRectCallout">
              <a:avLst>
                <a:gd name="adj1" fmla="val -191474"/>
                <a:gd name="adj2" fmla="val 63086"/>
              </a:avLst>
            </a:prstGeom>
            <a:ln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180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d</a:t>
              </a: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(n)=4</a:t>
              </a:r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W(n)=2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矩形 1"/>
          <p:cNvSpPr/>
          <p:nvPr/>
        </p:nvSpPr>
        <p:spPr bwMode="auto">
          <a:xfrm>
            <a:off x="5105399" y="1627469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32501" y="2751262"/>
            <a:ext cx="27432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5081745" y="2805133"/>
            <a:ext cx="1409701" cy="92333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楷体_GB2312" pitchFamily="49" charset="-122"/>
                <a:ea typeface="楷体_GB2312" pitchFamily="49" charset="-122"/>
              </a:rPr>
              <a:t>表中</a:t>
            </a:r>
            <a:endParaRPr kumimoji="0" lang="en-US" altLang="zh-CN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楷体_GB2312" pitchFamily="49" charset="-122"/>
              <a:ea typeface="楷体_GB2312" pitchFamily="49" charset="-122"/>
            </a:endParaRPr>
          </a:p>
          <a:p>
            <a:pPr marL="0" marR="0" indent="0" algn="ct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3633151" y="2936840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29" name="椭圆 28"/>
          <p:cNvSpPr/>
          <p:nvPr/>
        </p:nvSpPr>
        <p:spPr bwMode="auto">
          <a:xfrm>
            <a:off x="3617911" y="4051882"/>
            <a:ext cx="685800" cy="605909"/>
          </a:xfrm>
          <a:prstGeom prst="ellipse">
            <a:avLst/>
          </a:prstGeom>
          <a:noFill/>
          <a:ln w="2857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3" grpId="0" animBg="1"/>
      <p:bldP spid="2" grpId="0" animBg="1"/>
      <p:bldP spid="27" grpId="0" animBg="1"/>
      <p:bldP spid="28" grpId="0" animBg="1"/>
      <p:bldP spid="3" grpId="0" animBg="1"/>
      <p:bldP spid="2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图片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"/>
            <a:ext cx="8458200" cy="636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647825" y="709613"/>
            <a:ext cx="3205163" cy="4940300"/>
            <a:chOff x="1647803" y="709228"/>
            <a:chExt cx="3204391" cy="4939978"/>
          </a:xfrm>
        </p:grpSpPr>
        <p:sp>
          <p:nvSpPr>
            <p:cNvPr id="6" name="椭圆 5"/>
            <p:cNvSpPr/>
            <p:nvPr/>
          </p:nvSpPr>
          <p:spPr bwMode="auto">
            <a:xfrm>
              <a:off x="1647803" y="1828342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3103190" y="1828342"/>
              <a:ext cx="788797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3103190" y="3071274"/>
              <a:ext cx="788797" cy="431772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3119062" y="4122131"/>
              <a:ext cx="788797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4063396" y="5215846"/>
              <a:ext cx="788798" cy="43336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4050699" y="709228"/>
              <a:ext cx="788798" cy="433359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dash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0" tIns="0" rIns="0" bIns="0">
              <a:spAutoFit/>
            </a:bodyPr>
            <a:lstStyle/>
            <a:p>
              <a:pPr eaLnBrk="1" hangingPunct="1">
                <a:defRPr/>
              </a:pPr>
              <a:endParaRPr lang="zh-CN" altLang="en-US" sz="2000" dirty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任意多边形 11"/>
          <p:cNvSpPr/>
          <p:nvPr/>
        </p:nvSpPr>
        <p:spPr bwMode="auto">
          <a:xfrm>
            <a:off x="3476626" y="914400"/>
            <a:ext cx="2009774" cy="4468813"/>
          </a:xfrm>
          <a:custGeom>
            <a:avLst/>
            <a:gdLst>
              <a:gd name="connsiteX0" fmla="*/ 2176529 w 2219331"/>
              <a:gd name="connsiteY0" fmla="*/ 0 h 4327301"/>
              <a:gd name="connsiteX1" fmla="*/ 2150772 w 2219331"/>
              <a:gd name="connsiteY1" fmla="*/ 244698 h 4327301"/>
              <a:gd name="connsiteX2" fmla="*/ 1532586 w 2219331"/>
              <a:gd name="connsiteY2" fmla="*/ 643943 h 4327301"/>
              <a:gd name="connsiteX3" fmla="*/ 1300766 w 2219331"/>
              <a:gd name="connsiteY3" fmla="*/ 3580326 h 4327301"/>
              <a:gd name="connsiteX4" fmla="*/ 0 w 2219331"/>
              <a:gd name="connsiteY4" fmla="*/ 4327301 h 4327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9331" h="4327301">
                <a:moveTo>
                  <a:pt x="2176529" y="0"/>
                </a:moveTo>
                <a:cubicBezTo>
                  <a:pt x="2217312" y="68687"/>
                  <a:pt x="2258096" y="137374"/>
                  <a:pt x="2150772" y="244698"/>
                </a:cubicBezTo>
                <a:cubicBezTo>
                  <a:pt x="2043448" y="352022"/>
                  <a:pt x="1674254" y="88005"/>
                  <a:pt x="1532586" y="643943"/>
                </a:cubicBezTo>
                <a:cubicBezTo>
                  <a:pt x="1390918" y="1199881"/>
                  <a:pt x="1556197" y="2966433"/>
                  <a:pt x="1300766" y="3580326"/>
                </a:cubicBezTo>
                <a:cubicBezTo>
                  <a:pt x="1045335" y="4194219"/>
                  <a:pt x="522667" y="4260760"/>
                  <a:pt x="0" y="4327301"/>
                </a:cubicBezTo>
              </a:path>
            </a:pathLst>
          </a:custGeom>
          <a:ln w="25400">
            <a:solidFill>
              <a:srgbClr val="FF0000"/>
            </a:solidFill>
            <a:prstDash val="dash"/>
            <a:headEnd type="triangle"/>
            <a:tailEnd type="none"/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wrap="square" lIns="0" tIns="0" rIns="0" bIns="0">
            <a:spAutoFit/>
          </a:bodyPr>
          <a:lstStyle/>
          <a:p>
            <a:pPr eaLnBrk="1" hangingPunct="1">
              <a:defRPr/>
            </a:pPr>
            <a:endParaRPr lang="zh-CN" altLang="en-US"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/>
              <p:cNvSpPr/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𝒈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</m:ctrlPr>
                        </m:sSubPr>
                        <m:e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𝑺</m:t>
                          </m:r>
                        </m:e>
                        <m:sub>
                          <m:r>
                            <a:rPr kumimoji="0" lang="en-US" altLang="zh-CN" sz="2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楷体_GB2312" pitchFamily="49" charset="-122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kumimoji="0" lang="zh-CN" altLang="en-US" sz="24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31" name="矩形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656" y="281522"/>
                <a:ext cx="3200400" cy="404278"/>
              </a:xfrm>
              <a:prstGeom prst="rect">
                <a:avLst/>
              </a:prstGeom>
              <a:blipFill rotWithShape="0">
                <a:blip r:embed="rId3"/>
                <a:stretch>
                  <a:fillRect l="-1143" b="-2089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操作符序列：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下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右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上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0" lang="en-US" altLang="zh-CN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𝟖</m:t>
                      </m:r>
                      <m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左</m:t>
                      </m:r>
                    </m:oMath>
                  </m:oMathPara>
                </a14:m>
                <a:endParaRPr kumimoji="0" lang="zh-CN" altLang="en-US" sz="200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8600" y="812899"/>
                <a:ext cx="362267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1010" t="-7843" r="-505" b="-31373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6629400" y="187325"/>
            <a:ext cx="220980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思考：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有序</a:t>
            </a:r>
            <a:r>
              <a:rPr lang="en-US" altLang="zh-CN" sz="2000" dirty="0" smtClean="0"/>
              <a:t>+</a:t>
            </a:r>
            <a:r>
              <a:rPr lang="zh-CN" altLang="en-US" sz="2000" dirty="0" smtClean="0"/>
              <a:t>深度？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099300" y="609600"/>
            <a:ext cx="838200" cy="511075"/>
            <a:chOff x="7099300" y="609600"/>
            <a:chExt cx="838200" cy="511075"/>
          </a:xfrm>
        </p:grpSpPr>
        <p:sp>
          <p:nvSpPr>
            <p:cNvPr id="14" name="矩形 13"/>
            <p:cNvSpPr/>
            <p:nvPr/>
          </p:nvSpPr>
          <p:spPr bwMode="auto">
            <a:xfrm>
              <a:off x="7099300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2000" dirty="0">
                  <a:solidFill>
                    <a:srgbClr val="FF0000"/>
                  </a:solidFill>
                </a:rPr>
                <a:t>m</a:t>
              </a:r>
              <a:r>
                <a: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in(f)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6" name="直接箭头连接符 15"/>
            <p:cNvCxnSpPr>
              <a:endCxn id="14" idx="0"/>
            </p:cNvCxnSpPr>
            <p:nvPr/>
          </p:nvCxnSpPr>
          <p:spPr bwMode="auto">
            <a:xfrm flipH="1">
              <a:off x="7518400" y="609600"/>
              <a:ext cx="177800" cy="203298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组合 19"/>
          <p:cNvGrpSpPr/>
          <p:nvPr/>
        </p:nvGrpSpPr>
        <p:grpSpPr>
          <a:xfrm>
            <a:off x="8048626" y="552351"/>
            <a:ext cx="838200" cy="568324"/>
            <a:chOff x="8048626" y="552351"/>
            <a:chExt cx="838200" cy="568324"/>
          </a:xfrm>
        </p:grpSpPr>
        <p:sp>
          <p:nvSpPr>
            <p:cNvPr id="15" name="矩形 14"/>
            <p:cNvSpPr/>
            <p:nvPr/>
          </p:nvSpPr>
          <p:spPr bwMode="auto">
            <a:xfrm>
              <a:off x="8048626" y="812898"/>
              <a:ext cx="83820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2000" dirty="0" smtClean="0">
                  <a:solidFill>
                    <a:srgbClr val="FF0000"/>
                  </a:solidFill>
                </a:rPr>
                <a:t>新生成</a:t>
              </a:r>
              <a:endPara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>
              <a:off x="8305800" y="552351"/>
              <a:ext cx="161926" cy="26054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3986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1" grpId="0"/>
      <p:bldP spid="13" grpId="0"/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09600" y="1813267"/>
            <a:ext cx="8077200" cy="3949799"/>
          </a:xfrm>
        </p:spPr>
        <p:txBody>
          <a:bodyPr lIns="0" tIns="0" rIns="0" bIns="0">
            <a:spAutoFit/>
          </a:bodyPr>
          <a:lstStyle/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上图中“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解路径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”，与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用其它搜索方法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得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到的解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相同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但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的应用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显著减少了被扩展的节点数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16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只用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f(n)=d(n)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，就是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宽度优先搜索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en-US" altLang="zh-CN" sz="8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FontTx/>
              <a:buChar char="□"/>
            </a:pP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正确选择估价函数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，对</a:t>
            </a:r>
            <a:r>
              <a:rPr lang="zh-CN" altLang="en-US" sz="2400" b="1" u="sng" dirty="0" smtClean="0">
                <a:latin typeface="楷体_GB2312" pitchFamily="49" charset="-122"/>
                <a:ea typeface="楷体_GB2312" pitchFamily="49" charset="-122"/>
              </a:rPr>
              <a:t>搜索结果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具有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决定作用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2788" indent="-265113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使用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不能识别</a:t>
            </a:r>
            <a:r>
              <a:rPr lang="zh-CN" altLang="en-US" sz="2400" b="1" u="wavyDbl" dirty="0" smtClean="0">
                <a:latin typeface="楷体_GB2312" pitchFamily="49" charset="-122"/>
                <a:ea typeface="楷体_GB2312" pitchFamily="49" charset="-122"/>
              </a:rPr>
              <a:t>某些节点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真实希望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的估价函数，会形成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非最小代价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路径。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712788" indent="-265113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而使用一个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过多估计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全部节点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希望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如宽度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又会扩展</a:t>
            </a:r>
            <a:r>
              <a:rPr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过多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的节点。</a:t>
            </a:r>
          </a:p>
        </p:txBody>
      </p:sp>
      <p:sp>
        <p:nvSpPr>
          <p:cNvPr id="102403" name="Rectangle 4"/>
          <p:cNvSpPr>
            <a:spLocks noChangeArrowheads="1"/>
          </p:cNvSpPr>
          <p:nvPr/>
        </p:nvSpPr>
        <p:spPr bwMode="auto">
          <a:xfrm>
            <a:off x="640080" y="1077912"/>
            <a:ext cx="9906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说明：</a:t>
            </a:r>
          </a:p>
        </p:txBody>
      </p:sp>
      <p:sp>
        <p:nvSpPr>
          <p:cNvPr id="2" name="线形标注 2(带强调线) 1"/>
          <p:cNvSpPr/>
          <p:nvPr/>
        </p:nvSpPr>
        <p:spPr bwMode="auto">
          <a:xfrm>
            <a:off x="6324600" y="990600"/>
            <a:ext cx="2209800" cy="36933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02005"/>
              <a:gd name="adj6" fmla="val -124229"/>
            </a:avLst>
          </a:prstGeom>
          <a:ln>
            <a:prstDash val="dash"/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无启发信息</a:t>
            </a:r>
            <a:r>
              <a:rPr lang="en-US" altLang="zh-CN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W(n)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90600"/>
            <a:ext cx="1558925" cy="365125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ea typeface="楷体_GB2312" pitchFamily="49" charset="-122"/>
              </a:rPr>
              <a:t>算法比较：</a:t>
            </a:r>
          </a:p>
        </p:txBody>
      </p:sp>
      <p:sp>
        <p:nvSpPr>
          <p:cNvPr id="103427" name="Rectangle 5"/>
          <p:cNvSpPr>
            <a:spLocks noGrp="1" noChangeArrowheads="1"/>
          </p:cNvSpPr>
          <p:nvPr>
            <p:ph type="body" sz="half" idx="1"/>
          </p:nvPr>
        </p:nvSpPr>
        <p:spPr>
          <a:xfrm>
            <a:off x="598170" y="1799798"/>
            <a:ext cx="8196262" cy="897682"/>
          </a:xfrm>
        </p:spPr>
        <p:txBody>
          <a:bodyPr wrap="square" lIns="0" tIns="0" rIns="0" bIns="0">
            <a:spAutoFit/>
          </a:bodyPr>
          <a:lstStyle/>
          <a:p>
            <a:pPr eaLnBrk="1" hangingPunct="1">
              <a:lnSpc>
                <a:spcPts val="3500"/>
              </a:lnSpc>
              <a:spcBef>
                <a:spcPct val="0"/>
              </a:spcBef>
              <a:buFontTx/>
              <a:buChar char="□"/>
            </a:pPr>
            <a:r>
              <a:rPr lang="zh-CN" altLang="en-US" sz="2400" b="1" dirty="0" smtClean="0">
                <a:solidFill>
                  <a:srgbClr val="0000FF"/>
                </a:solidFill>
                <a:ea typeface="楷体_GB2312" pitchFamily="49" charset="-122"/>
              </a:rPr>
              <a:t>八数码问题</a:t>
            </a:r>
            <a:r>
              <a:rPr lang="zh-CN" altLang="en-US" sz="2400" b="1" dirty="0" smtClean="0">
                <a:ea typeface="楷体_GB2312" pitchFamily="49" charset="-122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深度优先</a:t>
            </a:r>
            <a:r>
              <a:rPr lang="zh-CN" altLang="en-US" sz="2400" b="1" dirty="0" smtClean="0">
                <a:ea typeface="楷体_GB2312" pitchFamily="49" charset="-122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宽度优先</a:t>
            </a:r>
            <a:r>
              <a:rPr lang="zh-CN" altLang="en-US" sz="2400" b="1" dirty="0" smtClean="0">
                <a:ea typeface="楷体_GB2312" pitchFamily="49" charset="-122"/>
              </a:rPr>
              <a:t>和</a:t>
            </a:r>
            <a:r>
              <a:rPr lang="zh-CN" altLang="en-US" sz="2400" b="1" dirty="0" smtClean="0">
                <a:solidFill>
                  <a:srgbClr val="FF0000"/>
                </a:solidFill>
                <a:ea typeface="楷体_GB2312" pitchFamily="49" charset="-122"/>
              </a:rPr>
              <a:t>启发式</a:t>
            </a:r>
            <a:r>
              <a:rPr lang="zh-CN" altLang="en-US" sz="2400" b="1" dirty="0" smtClean="0">
                <a:ea typeface="楷体_GB2312" pitchFamily="49" charset="-122"/>
              </a:rPr>
              <a:t>三种搜索方法</a:t>
            </a:r>
            <a:endParaRPr lang="en-US" altLang="zh-CN" sz="2400" b="1" dirty="0" smtClean="0"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ea typeface="楷体_GB2312" pitchFamily="49" charset="-122"/>
              </a:rPr>
              <a:t>  </a:t>
            </a:r>
            <a:r>
              <a:rPr lang="zh-CN" altLang="en-US" sz="2000" b="1" dirty="0" smtClean="0">
                <a:ea typeface="楷体_GB2312" pitchFamily="49" charset="-122"/>
              </a:rPr>
              <a:t>   </a:t>
            </a:r>
            <a:r>
              <a:rPr lang="zh-CN" altLang="en-US" sz="2400" b="1" dirty="0" smtClean="0">
                <a:ea typeface="楷体_GB2312" pitchFamily="49" charset="-122"/>
              </a:rPr>
              <a:t>的比较。</a:t>
            </a:r>
          </a:p>
        </p:txBody>
      </p:sp>
      <p:grpSp>
        <p:nvGrpSpPr>
          <p:cNvPr id="103428" name="Group 32"/>
          <p:cNvGrpSpPr>
            <a:grpSpLocks/>
          </p:cNvGrpSpPr>
          <p:nvPr/>
        </p:nvGrpSpPr>
        <p:grpSpPr bwMode="auto">
          <a:xfrm>
            <a:off x="906780" y="2819400"/>
            <a:ext cx="7772400" cy="2667000"/>
            <a:chOff x="651" y="1968"/>
            <a:chExt cx="4677" cy="1536"/>
          </a:xfrm>
        </p:grpSpPr>
        <p:sp>
          <p:nvSpPr>
            <p:cNvPr id="103429" name="Rectangle 7"/>
            <p:cNvSpPr>
              <a:spLocks noChangeArrowheads="1"/>
            </p:cNvSpPr>
            <p:nvPr/>
          </p:nvSpPr>
          <p:spPr bwMode="auto">
            <a:xfrm>
              <a:off x="3769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13</a:t>
              </a:r>
            </a:p>
          </p:txBody>
        </p:sp>
        <p:sp>
          <p:nvSpPr>
            <p:cNvPr id="103430" name="Rectangle 8"/>
            <p:cNvSpPr>
              <a:spLocks noChangeArrowheads="1"/>
            </p:cNvSpPr>
            <p:nvPr/>
          </p:nvSpPr>
          <p:spPr bwMode="auto">
            <a:xfrm>
              <a:off x="2210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6</a:t>
              </a:r>
            </a:p>
          </p:txBody>
        </p:sp>
        <p:sp>
          <p:nvSpPr>
            <p:cNvPr id="103431" name="Rectangle 9"/>
            <p:cNvSpPr>
              <a:spLocks noChangeArrowheads="1"/>
            </p:cNvSpPr>
            <p:nvPr/>
          </p:nvSpPr>
          <p:spPr bwMode="auto">
            <a:xfrm>
              <a:off x="651" y="3114"/>
              <a:ext cx="1559" cy="3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启发式搜索</a:t>
              </a:r>
            </a:p>
          </p:txBody>
        </p:sp>
        <p:sp>
          <p:nvSpPr>
            <p:cNvPr id="103432" name="Rectangle 10"/>
            <p:cNvSpPr>
              <a:spLocks noChangeArrowheads="1"/>
            </p:cNvSpPr>
            <p:nvPr/>
          </p:nvSpPr>
          <p:spPr bwMode="auto">
            <a:xfrm>
              <a:off x="3769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34</a:t>
              </a:r>
            </a:p>
          </p:txBody>
        </p:sp>
        <p:sp>
          <p:nvSpPr>
            <p:cNvPr id="103433" name="Rectangle 11"/>
            <p:cNvSpPr>
              <a:spLocks noChangeArrowheads="1"/>
            </p:cNvSpPr>
            <p:nvPr/>
          </p:nvSpPr>
          <p:spPr bwMode="auto">
            <a:xfrm>
              <a:off x="2210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18</a:t>
              </a:r>
            </a:p>
          </p:txBody>
        </p:sp>
        <p:sp>
          <p:nvSpPr>
            <p:cNvPr id="103434" name="Rectangle 12"/>
            <p:cNvSpPr>
              <a:spLocks noChangeArrowheads="1"/>
            </p:cNvSpPr>
            <p:nvPr/>
          </p:nvSpPr>
          <p:spPr bwMode="auto">
            <a:xfrm>
              <a:off x="651" y="2708"/>
              <a:ext cx="1559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深度优先搜索</a:t>
              </a:r>
            </a:p>
          </p:txBody>
        </p:sp>
        <p:sp>
          <p:nvSpPr>
            <p:cNvPr id="103435" name="Rectangle 13"/>
            <p:cNvSpPr>
              <a:spLocks noChangeArrowheads="1"/>
            </p:cNvSpPr>
            <p:nvPr/>
          </p:nvSpPr>
          <p:spPr bwMode="auto">
            <a:xfrm>
              <a:off x="3769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46</a:t>
              </a:r>
            </a:p>
          </p:txBody>
        </p:sp>
        <p:sp>
          <p:nvSpPr>
            <p:cNvPr id="103436" name="Rectangle 14"/>
            <p:cNvSpPr>
              <a:spLocks noChangeArrowheads="1"/>
            </p:cNvSpPr>
            <p:nvPr/>
          </p:nvSpPr>
          <p:spPr bwMode="auto">
            <a:xfrm>
              <a:off x="2210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Wingdings" panose="05000000000000000000" pitchFamily="2" charset="2"/>
                <a:buNone/>
              </a:pPr>
              <a:r>
                <a:rPr lang="en-US" altLang="zh-CN" sz="2400">
                  <a:latin typeface="楷体_GB2312" pitchFamily="49" charset="-122"/>
                  <a:ea typeface="楷体_GB2312" pitchFamily="49" charset="-122"/>
                </a:rPr>
                <a:t>26</a:t>
              </a:r>
            </a:p>
          </p:txBody>
        </p:sp>
        <p:sp>
          <p:nvSpPr>
            <p:cNvPr id="103437" name="Rectangle 15"/>
            <p:cNvSpPr>
              <a:spLocks noChangeArrowheads="1"/>
            </p:cNvSpPr>
            <p:nvPr/>
          </p:nvSpPr>
          <p:spPr bwMode="auto">
            <a:xfrm>
              <a:off x="651" y="2303"/>
              <a:ext cx="1559" cy="4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latin typeface="楷体_GB2312" pitchFamily="49" charset="-122"/>
                  <a:ea typeface="楷体_GB2312" pitchFamily="49" charset="-122"/>
                </a:rPr>
                <a:t>宽度优先搜索</a:t>
              </a:r>
            </a:p>
          </p:txBody>
        </p:sp>
        <p:sp>
          <p:nvSpPr>
            <p:cNvPr id="103438" name="Rectangle 16"/>
            <p:cNvSpPr>
              <a:spLocks noChangeArrowheads="1"/>
            </p:cNvSpPr>
            <p:nvPr/>
          </p:nvSpPr>
          <p:spPr bwMode="auto">
            <a:xfrm>
              <a:off x="3769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生成节点数</a:t>
              </a:r>
            </a:p>
          </p:txBody>
        </p:sp>
        <p:sp>
          <p:nvSpPr>
            <p:cNvPr id="103439" name="Rectangle 17"/>
            <p:cNvSpPr>
              <a:spLocks noChangeArrowheads="1"/>
            </p:cNvSpPr>
            <p:nvPr/>
          </p:nvSpPr>
          <p:spPr bwMode="auto">
            <a:xfrm>
              <a:off x="2210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扩展节点数</a:t>
              </a:r>
            </a:p>
          </p:txBody>
        </p:sp>
        <p:sp>
          <p:nvSpPr>
            <p:cNvPr id="103440" name="Rectangle 18"/>
            <p:cNvSpPr>
              <a:spLocks noChangeArrowheads="1"/>
            </p:cNvSpPr>
            <p:nvPr/>
          </p:nvSpPr>
          <p:spPr bwMode="auto">
            <a:xfrm>
              <a:off x="651" y="1968"/>
              <a:ext cx="1559" cy="3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>
              <a:lvl1pPr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908050" indent="142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304925" indent="-4763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93863" indent="-65088">
                <a:spcBef>
                  <a:spcPct val="20000"/>
                </a:spcBef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93913" indent="-133350">
                <a:spcBef>
                  <a:spcPct val="25000"/>
                </a:spcBef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511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30083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655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922713" indent="-13335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搜索算法</a:t>
              </a:r>
            </a:p>
          </p:txBody>
        </p:sp>
        <p:sp>
          <p:nvSpPr>
            <p:cNvPr id="103441" name="Line 19"/>
            <p:cNvSpPr>
              <a:spLocks noChangeShapeType="1"/>
            </p:cNvSpPr>
            <p:nvPr/>
          </p:nvSpPr>
          <p:spPr bwMode="auto">
            <a:xfrm>
              <a:off x="651" y="2303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2" name="Line 20"/>
            <p:cNvSpPr>
              <a:spLocks noChangeShapeType="1"/>
            </p:cNvSpPr>
            <p:nvPr/>
          </p:nvSpPr>
          <p:spPr bwMode="auto">
            <a:xfrm>
              <a:off x="651" y="2708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3" name="Line 21"/>
            <p:cNvSpPr>
              <a:spLocks noChangeShapeType="1"/>
            </p:cNvSpPr>
            <p:nvPr/>
          </p:nvSpPr>
          <p:spPr bwMode="auto">
            <a:xfrm>
              <a:off x="651" y="3114"/>
              <a:ext cx="4677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4" name="Line 22"/>
            <p:cNvSpPr>
              <a:spLocks noChangeShapeType="1"/>
            </p:cNvSpPr>
            <p:nvPr/>
          </p:nvSpPr>
          <p:spPr bwMode="auto">
            <a:xfrm>
              <a:off x="651" y="3504"/>
              <a:ext cx="4677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5" name="Line 23"/>
            <p:cNvSpPr>
              <a:spLocks noChangeShapeType="1"/>
            </p:cNvSpPr>
            <p:nvPr/>
          </p:nvSpPr>
          <p:spPr bwMode="auto">
            <a:xfrm>
              <a:off x="651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6" name="Line 24"/>
            <p:cNvSpPr>
              <a:spLocks noChangeShapeType="1"/>
            </p:cNvSpPr>
            <p:nvPr/>
          </p:nvSpPr>
          <p:spPr bwMode="auto">
            <a:xfrm>
              <a:off x="2210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7" name="Line 25"/>
            <p:cNvSpPr>
              <a:spLocks noChangeShapeType="1"/>
            </p:cNvSpPr>
            <p:nvPr/>
          </p:nvSpPr>
          <p:spPr bwMode="auto">
            <a:xfrm>
              <a:off x="3769" y="1968"/>
              <a:ext cx="0" cy="15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8" name="Line 26"/>
            <p:cNvSpPr>
              <a:spLocks noChangeShapeType="1"/>
            </p:cNvSpPr>
            <p:nvPr/>
          </p:nvSpPr>
          <p:spPr bwMode="auto">
            <a:xfrm>
              <a:off x="5328" y="1968"/>
              <a:ext cx="0" cy="153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49" name="Line 27"/>
            <p:cNvSpPr>
              <a:spLocks noChangeShapeType="1"/>
            </p:cNvSpPr>
            <p:nvPr/>
          </p:nvSpPr>
          <p:spPr bwMode="auto">
            <a:xfrm>
              <a:off x="2210" y="1968"/>
              <a:ext cx="15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0" name="Line 28"/>
            <p:cNvSpPr>
              <a:spLocks noChangeShapeType="1"/>
            </p:cNvSpPr>
            <p:nvPr/>
          </p:nvSpPr>
          <p:spPr bwMode="auto">
            <a:xfrm>
              <a:off x="651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  <p:sp>
          <p:nvSpPr>
            <p:cNvPr id="103451" name="Line 29"/>
            <p:cNvSpPr>
              <a:spLocks noChangeShapeType="1"/>
            </p:cNvSpPr>
            <p:nvPr/>
          </p:nvSpPr>
          <p:spPr bwMode="auto">
            <a:xfrm>
              <a:off x="3769" y="1968"/>
              <a:ext cx="155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 anchorCtr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5"/>
          <p:cNvSpPr>
            <a:spLocks noChangeArrowheads="1"/>
          </p:cNvSpPr>
          <p:nvPr/>
        </p:nvSpPr>
        <p:spPr bwMode="auto">
          <a:xfrm>
            <a:off x="658368" y="893064"/>
            <a:ext cx="213360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kumimoji="1" lang="zh-CN" altLang="en-US" dirty="0"/>
              <a:t>有序搜索</a:t>
            </a:r>
            <a:r>
              <a:rPr kumimoji="1" lang="zh-CN" altLang="en-US" sz="3200" dirty="0" smtClean="0">
                <a:solidFill>
                  <a:srgbClr val="FF0000"/>
                </a:solidFill>
              </a:rPr>
              <a:t>小结</a:t>
            </a:r>
            <a:endParaRPr kumimoji="1" lang="zh-CN" altLang="en-US" dirty="0"/>
          </a:p>
        </p:txBody>
      </p:sp>
      <p:sp>
        <p:nvSpPr>
          <p:cNvPr id="95235" name="Text Box 7"/>
          <p:cNvSpPr txBox="1">
            <a:spLocks noChangeArrowheads="1"/>
          </p:cNvSpPr>
          <p:nvPr/>
        </p:nvSpPr>
        <p:spPr bwMode="auto">
          <a:xfrm>
            <a:off x="602274" y="1726224"/>
            <a:ext cx="7981950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en-US" altLang="zh-CN" sz="2800" dirty="0">
                <a:solidFill>
                  <a:srgbClr val="FF0000"/>
                </a:solidFill>
              </a:rPr>
              <a:t>f</a:t>
            </a:r>
            <a:r>
              <a:rPr lang="zh-CN" altLang="en-US" sz="2800" dirty="0">
                <a:solidFill>
                  <a:srgbClr val="FF0000"/>
                </a:solidFill>
              </a:rPr>
              <a:t>函数的</a:t>
            </a:r>
            <a:r>
              <a:rPr lang="zh-CN" altLang="en-US" sz="2800" dirty="0" smtClean="0">
                <a:solidFill>
                  <a:srgbClr val="FF0000"/>
                </a:solidFill>
              </a:rPr>
              <a:t>重要性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有效性</a:t>
            </a:r>
            <a:r>
              <a:rPr lang="zh-CN" altLang="en-US" dirty="0">
                <a:solidFill>
                  <a:srgbClr val="0000FF"/>
                </a:solidFill>
              </a:rPr>
              <a:t>直接取决于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zh-CN" altLang="en-US" u="wavyDbl" dirty="0"/>
              <a:t>提高搜索效率</a:t>
            </a:r>
            <a:r>
              <a:rPr lang="zh-CN" altLang="en-US" dirty="0"/>
              <a:t>的</a:t>
            </a:r>
            <a:r>
              <a:rPr lang="zh-CN" altLang="en-US" dirty="0" smtClean="0"/>
              <a:t>关键。</a:t>
            </a:r>
            <a:endParaRPr lang="en-US" altLang="zh-CN" dirty="0"/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rgbClr val="0000FF"/>
                </a:solidFill>
              </a:rPr>
              <a:t>若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不准确</a:t>
            </a:r>
            <a:r>
              <a:rPr lang="zh-CN" altLang="en-US" dirty="0"/>
              <a:t>，</a:t>
            </a:r>
            <a:r>
              <a:rPr lang="zh-CN" altLang="en-US" u="wavyHeavy" dirty="0"/>
              <a:t>可能</a:t>
            </a:r>
            <a:r>
              <a:rPr lang="zh-CN" altLang="en-US" dirty="0"/>
              <a:t>失去最佳解，</a:t>
            </a:r>
            <a:r>
              <a:rPr lang="zh-CN" altLang="en-US" u="wavyHeavy" dirty="0"/>
              <a:t>也可能</a:t>
            </a:r>
            <a:r>
              <a:rPr lang="zh-CN" altLang="en-US" dirty="0"/>
              <a:t>失去全部解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eaLnBrk="1" hangingPunct="1"/>
            <a:endParaRPr lang="zh-CN" altLang="en-US" sz="800" dirty="0"/>
          </a:p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SzPct val="80000"/>
              <a:buFontTx/>
              <a:buChar char="□"/>
            </a:pPr>
            <a:r>
              <a:rPr lang="en-US" altLang="zh-CN" sz="2800" dirty="0" smtClean="0">
                <a:solidFill>
                  <a:srgbClr val="FF0000"/>
                </a:solidFill>
              </a:rPr>
              <a:t>f</a:t>
            </a:r>
            <a:r>
              <a:rPr lang="zh-CN" altLang="en-US" sz="2800" dirty="0" smtClean="0">
                <a:solidFill>
                  <a:srgbClr val="FF0000"/>
                </a:solidFill>
              </a:rPr>
              <a:t>的一般</a:t>
            </a:r>
            <a:r>
              <a:rPr lang="zh-CN" altLang="en-US" sz="2800" dirty="0">
                <a:solidFill>
                  <a:srgbClr val="FF0000"/>
                </a:solidFill>
              </a:rPr>
              <a:t>选择</a:t>
            </a:r>
            <a:r>
              <a:rPr lang="zh-CN" altLang="en-US" sz="2800" dirty="0" smtClean="0">
                <a:solidFill>
                  <a:srgbClr val="FF0000"/>
                </a:solidFill>
              </a:rPr>
              <a:t>策略</a:t>
            </a:r>
            <a:endParaRPr lang="zh-CN" altLang="en-US" sz="2800" dirty="0">
              <a:solidFill>
                <a:srgbClr val="FF0000"/>
              </a:solidFill>
            </a:endParaRPr>
          </a:p>
          <a:p>
            <a:pPr marL="712788" indent="-265113" eaLnBrk="1" hangingPunct="1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/>
              <a:t>搜索</a:t>
            </a:r>
            <a:r>
              <a:rPr lang="zh-CN" altLang="en-US" dirty="0" smtClean="0">
                <a:solidFill>
                  <a:srgbClr val="0000FF"/>
                </a:solidFill>
              </a:rPr>
              <a:t>时间</a:t>
            </a:r>
            <a:r>
              <a:rPr lang="zh-CN" altLang="en-US" dirty="0"/>
              <a:t>与</a:t>
            </a:r>
            <a:r>
              <a:rPr lang="zh-CN" altLang="en-US" dirty="0">
                <a:solidFill>
                  <a:srgbClr val="0000FF"/>
                </a:solidFill>
              </a:rPr>
              <a:t>空间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折衷</a:t>
            </a:r>
            <a:r>
              <a:rPr lang="zh-CN" altLang="en-US" dirty="0"/>
              <a:t>，保证有</a:t>
            </a:r>
            <a:r>
              <a:rPr lang="zh-CN" altLang="en-US" dirty="0" smtClean="0"/>
              <a:t>解</a:t>
            </a:r>
            <a:r>
              <a:rPr lang="en-US" altLang="zh-CN" dirty="0" smtClean="0"/>
              <a:t>/</a:t>
            </a:r>
            <a:r>
              <a:rPr lang="zh-CN" altLang="en-US" dirty="0" smtClean="0"/>
              <a:t>有最</a:t>
            </a:r>
            <a:r>
              <a:rPr lang="zh-CN" altLang="en-US" dirty="0"/>
              <a:t>优</a:t>
            </a:r>
            <a:r>
              <a:rPr lang="zh-CN" altLang="en-US" dirty="0" smtClean="0"/>
              <a:t>解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3426" name="Text Box 4"/>
              <p:cNvSpPr txBox="1">
                <a:spLocks noChangeArrowheads="1"/>
              </p:cNvSpPr>
              <p:nvPr/>
            </p:nvSpPr>
            <p:spPr bwMode="auto">
              <a:xfrm>
                <a:off x="609600" y="1828800"/>
                <a:ext cx="8077200" cy="33289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342900" indent="-342900" eaLnBrk="1" hangingPunct="1">
                  <a:lnSpc>
                    <a:spcPts val="3900"/>
                  </a:lnSpc>
                  <a:spcAft>
                    <a:spcPts val="12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状态空间中</a:t>
                </a:r>
                <a:r>
                  <a:rPr lang="zh-CN" altLang="en-US" u="wavyDbl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有多条解答路径，求</a:t>
                </a:r>
                <a:r>
                  <a:rPr lang="zh-CN" altLang="en-US" u="wavyDbl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en-US" altLang="zh-CN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900"/>
                  </a:lnSpc>
                  <a:spcAft>
                    <a:spcPts val="1800"/>
                  </a:spcAft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解答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质量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综合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：搜索过程可能超出时间与空间的界限。在适当的搜索中寻找</a:t>
                </a:r>
                <a:r>
                  <a:rPr lang="zh-CN" altLang="en-US" u="wavyDbl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，并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限制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满意解答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最优解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答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差异程度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TSP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endParaRPr lang="zh-CN" altLang="en-US" sz="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342900" indent="-342900" eaLnBrk="1" hangingPunct="1">
                  <a:lnSpc>
                    <a:spcPts val="39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最小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搜索代价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zh-CN" altLang="en-US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不考虑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解的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最优化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解或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多个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解之间无意义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，仅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考虑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尽可能</a:t>
                </a:r>
                <a:r>
                  <a:rPr lang="zh-CN" altLang="en-US" u="wavyDbl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使搜索代价最小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如定理证明</a:t>
                </a:r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0342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828800"/>
                <a:ext cx="8077200" cy="3328925"/>
              </a:xfrm>
              <a:prstGeom prst="rect">
                <a:avLst/>
              </a:prstGeom>
              <a:blipFill rotWithShape="0">
                <a:blip r:embed="rId2"/>
                <a:stretch>
                  <a:fillRect l="-1887" t="-1099" r="-1585" b="-476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475" name="矩形 1"/>
          <p:cNvSpPr>
            <a:spLocks noChangeArrowheads="1"/>
          </p:cNvSpPr>
          <p:nvPr/>
        </p:nvSpPr>
        <p:spPr bwMode="auto">
          <a:xfrm>
            <a:off x="685800" y="854075"/>
            <a:ext cx="327660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en-US" altLang="zh-CN">
                <a:solidFill>
                  <a:srgbClr val="FF0000"/>
                </a:solidFill>
              </a:rPr>
              <a:t>f</a:t>
            </a:r>
            <a:r>
              <a:rPr lang="zh-CN" altLang="en-US">
                <a:solidFill>
                  <a:srgbClr val="FF0000"/>
                </a:solidFill>
              </a:rPr>
              <a:t>选择的三种典型情况：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21324" y="1771650"/>
            <a:ext cx="8001000" cy="3714750"/>
          </a:xfrm>
        </p:spPr>
        <p:txBody>
          <a:bodyPr lIns="0" tIns="0" rIns="0" bIns="0"/>
          <a:lstStyle/>
          <a:p>
            <a:pPr marL="357188" indent="-357188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先了解“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算法”</a:t>
            </a:r>
            <a:endParaRPr lang="en-US" altLang="zh-CN" sz="8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搜索算法中，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若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能在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搜索的每一步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都利用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algn="ctr"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f(n)=g(n)+h(n)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     对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表中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8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8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排序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，则此类搜索算法为“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”。</a:t>
            </a: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zh-CN" altLang="en-US" sz="2400" b="1" dirty="0" smtClean="0">
                <a:latin typeface="+mn-ea"/>
              </a:rPr>
              <a:t> 由于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估价函数</a:t>
            </a:r>
            <a:r>
              <a:rPr lang="zh-CN" altLang="en-US" sz="2400" b="1" dirty="0" smtClean="0">
                <a:latin typeface="+mn-ea"/>
              </a:rPr>
              <a:t>中含有</a:t>
            </a:r>
            <a:r>
              <a:rPr lang="zh-CN" altLang="en-US" sz="2400" b="1" u="wavyDbl" dirty="0" smtClean="0">
                <a:solidFill>
                  <a:srgbClr val="0000FF"/>
                </a:solidFill>
                <a:latin typeface="+mn-ea"/>
              </a:rPr>
              <a:t>问题自身的</a:t>
            </a:r>
            <a:r>
              <a:rPr lang="zh-CN" altLang="en-US" sz="2400" b="1" dirty="0" smtClean="0">
                <a:latin typeface="+mn-ea"/>
              </a:rPr>
              <a:t>启发信息</a:t>
            </a:r>
            <a:endParaRPr lang="en-US" altLang="zh-CN" sz="2400" b="1" dirty="0" smtClean="0">
              <a:latin typeface="+mn-ea"/>
            </a:endParaRPr>
          </a:p>
          <a:p>
            <a:pPr eaLnBrk="1" hangingPunct="1">
              <a:lnSpc>
                <a:spcPts val="37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b="1" dirty="0" smtClean="0">
                <a:latin typeface="+mn-ea"/>
              </a:rPr>
              <a:t>    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◇</a:t>
            </a:r>
            <a:r>
              <a:rPr lang="en-US" altLang="zh-CN" sz="2400" b="1" dirty="0" smtClean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因此，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400" b="1" dirty="0" smtClean="0">
                <a:latin typeface="+mn-ea"/>
              </a:rPr>
              <a:t>属于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启发式搜索算法</a:t>
            </a:r>
            <a:r>
              <a:rPr lang="zh-CN" altLang="en-US" sz="2400" b="1" dirty="0" smtClean="0">
                <a:latin typeface="+mn-ea"/>
              </a:rPr>
              <a:t>。</a:t>
            </a:r>
          </a:p>
        </p:txBody>
      </p:sp>
      <p:sp>
        <p:nvSpPr>
          <p:cNvPr id="106499" name="Rectangle 5"/>
          <p:cNvSpPr>
            <a:spLocks noChangeArrowheads="1"/>
          </p:cNvSpPr>
          <p:nvPr/>
        </p:nvSpPr>
        <p:spPr bwMode="auto">
          <a:xfrm>
            <a:off x="667512" y="1045464"/>
            <a:ext cx="196047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/>
              <a:t>3.3.3 </a:t>
            </a:r>
            <a:r>
              <a:rPr lang="en-US" altLang="zh-CN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A</a:t>
            </a:r>
            <a:r>
              <a:rPr lang="en-US" altLang="zh-CN" sz="2800" baseline="30000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*</a:t>
            </a:r>
            <a:r>
              <a:rPr lang="zh-CN" altLang="en-US" dirty="0"/>
              <a:t>算法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4301" y="1851499"/>
            <a:ext cx="7997246" cy="3253902"/>
          </a:xfrm>
        </p:spPr>
        <p:txBody>
          <a:bodyPr lIns="0" tIns="0" rIns="0" bIns="0"/>
          <a:lstStyle/>
          <a:p>
            <a:pPr marL="271463" indent="-271463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kumimoji="1" lang="zh-CN" altLang="en-US" sz="2000" b="1" dirty="0" smtClean="0">
                <a:latin typeface="+mn-ea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是否使用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启发信息</a:t>
            </a:r>
            <a:endParaRPr kumimoji="1" lang="zh-CN" altLang="en-US" sz="2000" b="1" dirty="0" smtClean="0">
              <a:solidFill>
                <a:srgbClr val="006600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盲目搜索</a:t>
            </a:r>
            <a:r>
              <a:rPr kumimoji="1" lang="zh-CN" altLang="en-US" sz="1800" b="1" dirty="0" smtClean="0">
                <a:latin typeface="+mn-ea"/>
              </a:rPr>
              <a:t>：按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预定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固定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的控制策略</a:t>
            </a:r>
            <a:r>
              <a:rPr kumimoji="1" lang="zh-CN" altLang="en-US" sz="1800" b="1" dirty="0" smtClean="0">
                <a:latin typeface="+mn-ea"/>
              </a:rPr>
              <a:t>完成搜索，搜索过程中获得的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中间信</a:t>
            </a:r>
            <a:endParaRPr kumimoji="1" lang="en-US" altLang="zh-CN" sz="1800" b="1" dirty="0" smtClean="0">
              <a:solidFill>
                <a:srgbClr val="0000FF"/>
              </a:solidFill>
              <a:latin typeface="+mn-ea"/>
            </a:endParaRPr>
          </a:p>
          <a:p>
            <a:pPr marL="361950" indent="0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18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kumimoji="1" lang="en-US" altLang="zh-CN" sz="1400" b="1" dirty="0" smtClean="0">
                <a:solidFill>
                  <a:srgbClr val="0000FF"/>
                </a:solidFill>
                <a:latin typeface="+mn-ea"/>
              </a:rPr>
              <a:t>    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息</a:t>
            </a:r>
            <a:r>
              <a:rPr kumimoji="1" lang="zh-CN" altLang="en-US" sz="1800" b="1" u="wavyDbl" dirty="0" smtClean="0">
                <a:latin typeface="+mn-ea"/>
              </a:rPr>
              <a:t>不改变</a:t>
            </a:r>
            <a:r>
              <a:rPr kumimoji="1" lang="zh-CN" altLang="en-US" sz="1800" b="1" dirty="0" smtClean="0">
                <a:latin typeface="+mn-ea"/>
              </a:rPr>
              <a:t>控制策略。</a:t>
            </a:r>
            <a:endParaRPr kumimoji="1" lang="zh-CN" altLang="en-US" sz="1800" b="1" dirty="0" smtClean="0">
              <a:solidFill>
                <a:srgbClr val="0000CC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启发式搜索</a:t>
            </a:r>
            <a:r>
              <a:rPr kumimoji="1" lang="zh-CN" altLang="en-US" sz="1800" b="1" dirty="0" smtClean="0">
                <a:latin typeface="+mn-ea"/>
              </a:rPr>
              <a:t>：搜索中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加入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与问题有关</a:t>
            </a:r>
            <a:r>
              <a:rPr kumimoji="1" lang="zh-CN" altLang="en-US" sz="1800" b="1" dirty="0" smtClean="0">
                <a:latin typeface="+mn-ea"/>
              </a:rPr>
              <a:t>的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启发性信息</a:t>
            </a:r>
            <a:r>
              <a:rPr kumimoji="1" lang="zh-CN" altLang="en-US" sz="1800" b="1" dirty="0" smtClean="0">
                <a:latin typeface="+mn-ea"/>
              </a:rPr>
              <a:t>，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指导搜索</a:t>
            </a:r>
            <a:r>
              <a:rPr kumimoji="1" lang="zh-CN" altLang="en-US" sz="1800" b="1" dirty="0" smtClean="0">
                <a:latin typeface="+mn-ea"/>
              </a:rPr>
              <a:t>朝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最有希望</a:t>
            </a:r>
            <a:endParaRPr kumimoji="1" lang="en-US" altLang="zh-CN" sz="1800" b="1" dirty="0" smtClean="0">
              <a:solidFill>
                <a:srgbClr val="FF0000"/>
              </a:solidFill>
              <a:latin typeface="+mn-ea"/>
            </a:endParaRPr>
          </a:p>
          <a:p>
            <a:pPr marL="361950" indent="0" eaLnBrk="1" hangingPunct="1">
              <a:lnSpc>
                <a:spcPts val="2700"/>
              </a:lnSpc>
              <a:spcBef>
                <a:spcPct val="0"/>
              </a:spcBef>
              <a:spcAft>
                <a:spcPts val="1200"/>
              </a:spcAft>
              <a:buClr>
                <a:srgbClr val="FF0000"/>
              </a:buClr>
              <a:buSzPct val="80000"/>
              <a:buNone/>
            </a:pPr>
            <a:r>
              <a:rPr kumimoji="1" lang="en-US" altLang="zh-CN" sz="1800" b="1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1800" b="1" dirty="0" smtClean="0">
                <a:solidFill>
                  <a:srgbClr val="FF0000"/>
                </a:solidFill>
                <a:latin typeface="+mn-ea"/>
              </a:rPr>
              <a:t>           </a:t>
            </a:r>
            <a:r>
              <a:rPr kumimoji="1" lang="en-US" altLang="zh-CN" sz="14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的方向</a:t>
            </a:r>
            <a:r>
              <a:rPr kumimoji="1" lang="zh-CN" altLang="en-US" sz="1800" b="1" dirty="0" smtClean="0">
                <a:latin typeface="+mn-ea"/>
              </a:rPr>
              <a:t>进行，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加快</a:t>
            </a:r>
            <a:r>
              <a:rPr kumimoji="1" lang="zh-CN" altLang="en-US" sz="1800" b="1" dirty="0" smtClean="0">
                <a:latin typeface="+mn-ea"/>
              </a:rPr>
              <a:t>问题的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求解过程</a:t>
            </a:r>
            <a:r>
              <a:rPr kumimoji="1" lang="zh-CN" altLang="en-US" sz="1800" b="1" dirty="0" smtClean="0">
                <a:latin typeface="+mn-ea"/>
              </a:rPr>
              <a:t>，并找到</a:t>
            </a: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最优解</a:t>
            </a:r>
            <a:r>
              <a:rPr kumimoji="1" lang="zh-CN" altLang="en-US" sz="1800" b="1" dirty="0" smtClean="0">
                <a:latin typeface="+mn-ea"/>
              </a:rPr>
              <a:t>。</a:t>
            </a:r>
            <a:endParaRPr kumimoji="1" lang="zh-CN" altLang="en-US" sz="1800" b="1" dirty="0" smtClean="0">
              <a:solidFill>
                <a:srgbClr val="0000CC"/>
              </a:solidFill>
              <a:latin typeface="+mn-ea"/>
            </a:endParaRPr>
          </a:p>
          <a:p>
            <a:pPr marL="361950" indent="-361950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FontTx/>
              <a:buChar char="□"/>
            </a:pPr>
            <a:r>
              <a:rPr kumimoji="1" lang="zh-CN" altLang="en-US" sz="2000" b="1" dirty="0" smtClean="0">
                <a:latin typeface="+mn-ea"/>
              </a:rPr>
              <a:t>按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表示方式</a:t>
            </a:r>
            <a:endParaRPr kumimoji="1" lang="zh-CN" altLang="en-US" sz="1800" b="1" dirty="0" smtClean="0">
              <a:solidFill>
                <a:srgbClr val="FF0000"/>
              </a:solidFill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状态空间搜索</a:t>
            </a:r>
            <a:r>
              <a:rPr kumimoji="1" lang="zh-CN" altLang="en-US" sz="1800" b="1" dirty="0" smtClean="0">
                <a:latin typeface="+mn-ea"/>
              </a:rPr>
              <a:t>：运用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状态空间法</a:t>
            </a:r>
            <a:r>
              <a:rPr kumimoji="1" lang="zh-CN" altLang="en-US" sz="1800" b="1" dirty="0" smtClean="0">
                <a:latin typeface="+mn-ea"/>
              </a:rPr>
              <a:t>求解问题进行的搜索</a:t>
            </a:r>
            <a:endParaRPr kumimoji="1" lang="en-US" altLang="zh-CN" sz="1800" b="1" dirty="0" smtClean="0">
              <a:latin typeface="+mn-ea"/>
            </a:endParaRPr>
          </a:p>
          <a:p>
            <a:pPr marL="625475" indent="-263525" eaLnBrk="1" hangingPunct="1">
              <a:lnSpc>
                <a:spcPts val="2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1800" b="1" dirty="0" smtClean="0">
                <a:solidFill>
                  <a:srgbClr val="FF0000"/>
                </a:solidFill>
                <a:latin typeface="+mn-ea"/>
              </a:rPr>
              <a:t>与或树搜索</a:t>
            </a:r>
            <a:r>
              <a:rPr kumimoji="1" lang="zh-CN" altLang="en-US" sz="1800" b="1" dirty="0" smtClean="0">
                <a:latin typeface="+mn-ea"/>
              </a:rPr>
              <a:t>：运用</a:t>
            </a:r>
            <a:r>
              <a:rPr kumimoji="1" lang="zh-CN" altLang="en-US" sz="1800" b="1" dirty="0" smtClean="0">
                <a:solidFill>
                  <a:srgbClr val="0000FF"/>
                </a:solidFill>
                <a:latin typeface="+mn-ea"/>
              </a:rPr>
              <a:t>问题归约法</a:t>
            </a:r>
            <a:r>
              <a:rPr kumimoji="1" lang="zh-CN" altLang="en-US" sz="1800" b="1" dirty="0" smtClean="0">
                <a:latin typeface="+mn-ea"/>
              </a:rPr>
              <a:t>求解问题进行的搜索</a:t>
            </a:r>
            <a:endParaRPr lang="zh-CN" altLang="en-US" sz="1800" dirty="0" smtClean="0">
              <a:latin typeface="+mn-ea"/>
            </a:endParaRPr>
          </a:p>
        </p:txBody>
      </p:sp>
      <p:sp>
        <p:nvSpPr>
          <p:cNvPr id="29699" name="Rectangle 5"/>
          <p:cNvSpPr>
            <a:spLocks noChangeArrowheads="1"/>
          </p:cNvSpPr>
          <p:nvPr/>
        </p:nvSpPr>
        <p:spPr bwMode="auto">
          <a:xfrm>
            <a:off x="665635" y="1093959"/>
            <a:ext cx="179087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defRPr/>
            </a:pP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3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、搜索类型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 txBox="1">
            <a:spLocks noChangeArrowheads="1"/>
          </p:cNvSpPr>
          <p:nvPr/>
        </p:nvSpPr>
        <p:spPr bwMode="auto">
          <a:xfrm>
            <a:off x="620331" y="1771650"/>
            <a:ext cx="7914070" cy="302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根据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搜索过程中，</a:t>
            </a: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拟</a:t>
            </a:r>
            <a:r>
              <a:rPr lang="zh-CN" altLang="en-US" sz="24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扩展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范围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 sz="2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算法可分为：</a:t>
            </a:r>
            <a:endParaRPr lang="zh-CN" altLang="en-US" sz="2000" dirty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从</a:t>
            </a:r>
            <a:r>
              <a:rPr lang="en-US" altLang="zh-CN" sz="2000" u="wavyDbl" dirty="0">
                <a:latin typeface="楷体_GB2312" pitchFamily="49" charset="-122"/>
                <a:ea typeface="楷体_GB2312" pitchFamily="49" charset="-122"/>
              </a:rPr>
              <a:t>OPEN</a:t>
            </a:r>
            <a:r>
              <a:rPr lang="zh-CN" altLang="en-US" sz="2000" u="wavyDbl" dirty="0">
                <a:latin typeface="楷体_GB2312" pitchFamily="49" charset="-122"/>
                <a:ea typeface="楷体_GB2312" pitchFamily="49" charset="-122"/>
              </a:rPr>
              <a:t>表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所有节点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</a:t>
            </a:r>
            <a:r>
              <a:rPr lang="zh-CN" altLang="en-US" sz="2000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值</a:t>
            </a:r>
            <a:r>
              <a:rPr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节点扩展。</a:t>
            </a:r>
            <a:endParaRPr lang="zh-CN" altLang="en-US" sz="800" dirty="0">
              <a:latin typeface="楷体_GB2312" pitchFamily="49" charset="-122"/>
              <a:ea typeface="楷体_GB2312" pitchFamily="49" charset="-122"/>
            </a:endParaRPr>
          </a:p>
          <a:p>
            <a:pPr marL="357188" indent="-357188" eaLnBrk="1" hangingPunct="1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局部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择优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搜索算法</a:t>
            </a:r>
            <a:endParaRPr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    仅从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刚生成的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子节点中，选择</a:t>
            </a:r>
            <a:r>
              <a:rPr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的子</a:t>
            </a:r>
            <a:r>
              <a:rPr lang="zh-CN" altLang="en-US" sz="2000" dirty="0" smtClean="0">
                <a:latin typeface="楷体_GB2312" pitchFamily="49" charset="-122"/>
                <a:ea typeface="楷体_GB2312" pitchFamily="49" charset="-122"/>
              </a:rPr>
              <a:t>节点扩展</a:t>
            </a:r>
            <a:r>
              <a:rPr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679361" y="875849"/>
            <a:ext cx="2521039" cy="571951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 eaLnBrk="1" hangingPunct="1">
              <a:lnSpc>
                <a:spcPts val="41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/>
              <a:t>算法的</a:t>
            </a:r>
            <a:r>
              <a:rPr lang="zh-CN" altLang="en-US" dirty="0">
                <a:solidFill>
                  <a:srgbClr val="FF0000"/>
                </a:solidFill>
              </a:rPr>
              <a:t>类型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8001000" cy="3785652"/>
          </a:xfrm>
        </p:spPr>
        <p:txBody>
          <a:bodyPr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①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每个子节点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的</a:t>
            </a:r>
            <a:r>
              <a:rPr kumimoji="1"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</a:t>
            </a:r>
            <a:r>
              <a:rPr kumimoji="1" lang="zh-CN" altLang="en-US" sz="2000" b="1" u="sng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子节点都设置指向其父节点的指针。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将这些子节点都送入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表中，</a:t>
            </a:r>
            <a:endParaRPr kumimoji="1"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并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按估价值由小到大排序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  <p:sp>
        <p:nvSpPr>
          <p:cNvPr id="108547" name="Rectangle 5"/>
          <p:cNvSpPr>
            <a:spLocks noChangeArrowheads="1"/>
          </p:cNvSpPr>
          <p:nvPr/>
        </p:nvSpPr>
        <p:spPr bwMode="auto">
          <a:xfrm>
            <a:off x="685800" y="990600"/>
            <a:ext cx="38100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dirty="0" smtClean="0">
                <a:solidFill>
                  <a:srgbClr val="FF0000"/>
                </a:solidFill>
              </a:rPr>
              <a:t>全局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752600"/>
            <a:ext cx="7967662" cy="25146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设问题的初始状态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2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和目标状态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5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如图所示。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估价函数为：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f(n)=d(n)+W(n)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d(n)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在搜索树中的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深度</a:t>
            </a:r>
          </a:p>
          <a:p>
            <a:pPr eaLnBrk="1" hangingPunct="1">
              <a:lnSpc>
                <a:spcPct val="13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latin typeface="楷体_GB2312" pitchFamily="49" charset="-122"/>
                <a:ea typeface="楷体_GB2312" pitchFamily="49" charset="-122"/>
              </a:rPr>
              <a:t>                W(n)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中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“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不在位</a:t>
            </a:r>
            <a:r>
              <a:rPr kumimoji="1" lang="zh-CN" altLang="en-US" sz="2400" b="1" dirty="0" smtClean="0">
                <a:latin typeface="Arial" panose="020B0604020202020204" pitchFamily="34" charset="0"/>
                <a:ea typeface="楷体_GB2312" pitchFamily="49" charset="-122"/>
              </a:rPr>
              <a:t>”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的数码个数</a:t>
            </a:r>
          </a:p>
          <a:p>
            <a:pPr marL="361950" indent="-361950" eaLnBrk="1" hangingPunct="1">
              <a:lnSpc>
                <a:spcPct val="130000"/>
              </a:lnSpc>
              <a:spcBef>
                <a:spcPct val="0"/>
              </a:spcBef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运用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求解问题。</a:t>
            </a:r>
          </a:p>
        </p:txBody>
      </p:sp>
      <p:sp>
        <p:nvSpPr>
          <p:cNvPr id="109571" name="Rectangle 43"/>
          <p:cNvSpPr>
            <a:spLocks noChangeArrowheads="1"/>
          </p:cNvSpPr>
          <p:nvPr/>
        </p:nvSpPr>
        <p:spPr bwMode="auto">
          <a:xfrm>
            <a:off x="635358" y="990600"/>
            <a:ext cx="5105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全局择优</a:t>
            </a:r>
            <a:r>
              <a:rPr lang="zh-CN" altLang="en-US" dirty="0">
                <a:solidFill>
                  <a:schemeClr val="tx2"/>
                </a:solidFill>
              </a:rPr>
              <a:t>搜索</a:t>
            </a:r>
            <a:r>
              <a:rPr lang="zh-CN" altLang="en-US" dirty="0" smtClean="0">
                <a:solidFill>
                  <a:schemeClr val="tx2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示例</a:t>
            </a:r>
            <a:r>
              <a:rPr lang="zh-CN" altLang="en-US" dirty="0" smtClean="0">
                <a:solidFill>
                  <a:schemeClr val="tx2"/>
                </a:solidFill>
              </a:rPr>
              <a:t>：</a:t>
            </a:r>
            <a:r>
              <a:rPr kumimoji="1" lang="zh-CN" altLang="en-US" dirty="0"/>
              <a:t>八</a:t>
            </a:r>
            <a:r>
              <a:rPr kumimoji="1" lang="zh-CN" altLang="en-US" dirty="0" smtClean="0"/>
              <a:t>数码问题</a:t>
            </a:r>
            <a:endParaRPr kumimoji="1" lang="zh-CN" altLang="en-US" dirty="0"/>
          </a:p>
        </p:txBody>
      </p:sp>
      <p:grpSp>
        <p:nvGrpSpPr>
          <p:cNvPr id="109572" name="Group 84"/>
          <p:cNvGrpSpPr>
            <a:grpSpLocks/>
          </p:cNvGrpSpPr>
          <p:nvPr/>
        </p:nvGrpSpPr>
        <p:grpSpPr bwMode="auto">
          <a:xfrm>
            <a:off x="4495800" y="4308475"/>
            <a:ext cx="3429000" cy="1798638"/>
            <a:chOff x="2832" y="2714"/>
            <a:chExt cx="2160" cy="1133"/>
          </a:xfrm>
        </p:grpSpPr>
        <p:grpSp>
          <p:nvGrpSpPr>
            <p:cNvPr id="109573" name="Group 44"/>
            <p:cNvGrpSpPr>
              <a:grpSpLocks/>
            </p:cNvGrpSpPr>
            <p:nvPr/>
          </p:nvGrpSpPr>
          <p:grpSpPr bwMode="auto">
            <a:xfrm>
              <a:off x="2832" y="2714"/>
              <a:ext cx="864" cy="1133"/>
              <a:chOff x="912" y="1488"/>
              <a:chExt cx="1152" cy="1447"/>
            </a:xfrm>
          </p:grpSpPr>
          <p:grpSp>
            <p:nvGrpSpPr>
              <p:cNvPr id="109594" name="Group 45"/>
              <p:cNvGrpSpPr>
                <a:grpSpLocks/>
              </p:cNvGrpSpPr>
              <p:nvPr/>
            </p:nvGrpSpPr>
            <p:grpSpPr bwMode="auto">
              <a:xfrm>
                <a:off x="912" y="1488"/>
                <a:ext cx="1152" cy="1104"/>
                <a:chOff x="912" y="1488"/>
                <a:chExt cx="1344" cy="1200"/>
              </a:xfrm>
            </p:grpSpPr>
            <p:sp>
              <p:nvSpPr>
                <p:cNvPr id="109596" name="Rectangle 46"/>
                <p:cNvSpPr>
                  <a:spLocks noChangeArrowheads="1"/>
                </p:cNvSpPr>
                <p:nvPr/>
              </p:nvSpPr>
              <p:spPr bwMode="auto">
                <a:xfrm>
                  <a:off x="1808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97" name="Rectangle 47"/>
                <p:cNvSpPr>
                  <a:spLocks noChangeArrowheads="1"/>
                </p:cNvSpPr>
                <p:nvPr/>
              </p:nvSpPr>
              <p:spPr bwMode="auto">
                <a:xfrm>
                  <a:off x="1360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98" name="Rectangle 48"/>
                <p:cNvSpPr>
                  <a:spLocks noChangeArrowheads="1"/>
                </p:cNvSpPr>
                <p:nvPr/>
              </p:nvSpPr>
              <p:spPr bwMode="auto">
                <a:xfrm>
                  <a:off x="912" y="22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99" name="Rectangle 49"/>
                <p:cNvSpPr>
                  <a:spLocks noChangeArrowheads="1"/>
                </p:cNvSpPr>
                <p:nvPr/>
              </p:nvSpPr>
              <p:spPr bwMode="auto">
                <a:xfrm>
                  <a:off x="1808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600" name="Rectangle 50"/>
                <p:cNvSpPr>
                  <a:spLocks noChangeArrowheads="1"/>
                </p:cNvSpPr>
                <p:nvPr/>
              </p:nvSpPr>
              <p:spPr bwMode="auto">
                <a:xfrm>
                  <a:off x="1360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601" name="Rectangle 51"/>
                <p:cNvSpPr>
                  <a:spLocks noChangeArrowheads="1"/>
                </p:cNvSpPr>
                <p:nvPr/>
              </p:nvSpPr>
              <p:spPr bwMode="auto">
                <a:xfrm>
                  <a:off x="912" y="18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602" name="Rectangle 52"/>
                <p:cNvSpPr>
                  <a:spLocks noChangeArrowheads="1"/>
                </p:cNvSpPr>
                <p:nvPr/>
              </p:nvSpPr>
              <p:spPr bwMode="auto">
                <a:xfrm>
                  <a:off x="1808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603" name="Rectangle 53"/>
                <p:cNvSpPr>
                  <a:spLocks noChangeArrowheads="1"/>
                </p:cNvSpPr>
                <p:nvPr/>
              </p:nvSpPr>
              <p:spPr bwMode="auto">
                <a:xfrm>
                  <a:off x="1360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604" name="Rectangle 54"/>
                <p:cNvSpPr>
                  <a:spLocks noChangeArrowheads="1"/>
                </p:cNvSpPr>
                <p:nvPr/>
              </p:nvSpPr>
              <p:spPr bwMode="auto">
                <a:xfrm>
                  <a:off x="912" y="1488"/>
                  <a:ext cx="448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solidFill>
                        <a:srgbClr val="FF0000"/>
                      </a:solidFill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605" name="Line 55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6" name="Line 56"/>
                <p:cNvSpPr>
                  <a:spLocks noChangeShapeType="1"/>
                </p:cNvSpPr>
                <p:nvPr/>
              </p:nvSpPr>
              <p:spPr bwMode="auto">
                <a:xfrm>
                  <a:off x="912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7" name="Line 57"/>
                <p:cNvSpPr>
                  <a:spLocks noChangeShapeType="1"/>
                </p:cNvSpPr>
                <p:nvPr/>
              </p:nvSpPr>
              <p:spPr bwMode="auto">
                <a:xfrm>
                  <a:off x="912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8" name="Line 58"/>
                <p:cNvSpPr>
                  <a:spLocks noChangeShapeType="1"/>
                </p:cNvSpPr>
                <p:nvPr/>
              </p:nvSpPr>
              <p:spPr bwMode="auto">
                <a:xfrm>
                  <a:off x="912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09" name="Line 59"/>
                <p:cNvSpPr>
                  <a:spLocks noChangeShapeType="1"/>
                </p:cNvSpPr>
                <p:nvPr/>
              </p:nvSpPr>
              <p:spPr bwMode="auto">
                <a:xfrm>
                  <a:off x="912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0" name="Line 60"/>
                <p:cNvSpPr>
                  <a:spLocks noChangeShapeType="1"/>
                </p:cNvSpPr>
                <p:nvPr/>
              </p:nvSpPr>
              <p:spPr bwMode="auto">
                <a:xfrm>
                  <a:off x="13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1" name="Line 61"/>
                <p:cNvSpPr>
                  <a:spLocks noChangeShapeType="1"/>
                </p:cNvSpPr>
                <p:nvPr/>
              </p:nvSpPr>
              <p:spPr bwMode="auto">
                <a:xfrm>
                  <a:off x="1808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612" name="Line 62"/>
                <p:cNvSpPr>
                  <a:spLocks noChangeShapeType="1"/>
                </p:cNvSpPr>
                <p:nvPr/>
              </p:nvSpPr>
              <p:spPr bwMode="auto">
                <a:xfrm>
                  <a:off x="2256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95" name="Rectangle 63"/>
              <p:cNvSpPr>
                <a:spLocks noChangeArrowheads="1"/>
              </p:cNvSpPr>
              <p:nvPr/>
            </p:nvSpPr>
            <p:spPr bwMode="auto">
              <a:xfrm>
                <a:off x="1392" y="2641"/>
                <a:ext cx="228" cy="29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</p:grpSp>
        <p:grpSp>
          <p:nvGrpSpPr>
            <p:cNvPr id="109574" name="Group 64"/>
            <p:cNvGrpSpPr>
              <a:grpSpLocks/>
            </p:cNvGrpSpPr>
            <p:nvPr/>
          </p:nvGrpSpPr>
          <p:grpSpPr bwMode="auto">
            <a:xfrm>
              <a:off x="4128" y="2715"/>
              <a:ext cx="864" cy="1127"/>
              <a:chOff x="2880" y="1488"/>
              <a:chExt cx="1152" cy="1424"/>
            </a:xfrm>
          </p:grpSpPr>
          <p:grpSp>
            <p:nvGrpSpPr>
              <p:cNvPr id="109575" name="Group 65"/>
              <p:cNvGrpSpPr>
                <a:grpSpLocks/>
              </p:cNvGrpSpPr>
              <p:nvPr/>
            </p:nvGrpSpPr>
            <p:grpSpPr bwMode="auto">
              <a:xfrm>
                <a:off x="2880" y="1488"/>
                <a:ext cx="1152" cy="1104"/>
                <a:chOff x="2880" y="1488"/>
                <a:chExt cx="1344" cy="1200"/>
              </a:xfrm>
            </p:grpSpPr>
            <p:sp>
              <p:nvSpPr>
                <p:cNvPr id="109577" name="Rectangle 66"/>
                <p:cNvSpPr>
                  <a:spLocks noChangeArrowheads="1"/>
                </p:cNvSpPr>
                <p:nvPr/>
              </p:nvSpPr>
              <p:spPr bwMode="auto">
                <a:xfrm>
                  <a:off x="3760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5</a:t>
                  </a:r>
                </a:p>
              </p:txBody>
            </p:sp>
            <p:sp>
              <p:nvSpPr>
                <p:cNvPr id="109578" name="Rectangle 67"/>
                <p:cNvSpPr>
                  <a:spLocks noChangeArrowheads="1"/>
                </p:cNvSpPr>
                <p:nvPr/>
              </p:nvSpPr>
              <p:spPr bwMode="auto">
                <a:xfrm>
                  <a:off x="3296" y="22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6</a:t>
                  </a:r>
                </a:p>
              </p:txBody>
            </p:sp>
            <p:sp>
              <p:nvSpPr>
                <p:cNvPr id="109579" name="Rectangle 68"/>
                <p:cNvSpPr>
                  <a:spLocks noChangeArrowheads="1"/>
                </p:cNvSpPr>
                <p:nvPr/>
              </p:nvSpPr>
              <p:spPr bwMode="auto">
                <a:xfrm>
                  <a:off x="2880" y="22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7</a:t>
                  </a:r>
                </a:p>
              </p:txBody>
            </p:sp>
            <p:sp>
              <p:nvSpPr>
                <p:cNvPr id="109580" name="Rectangle 69"/>
                <p:cNvSpPr>
                  <a:spLocks noChangeArrowheads="1"/>
                </p:cNvSpPr>
                <p:nvPr/>
              </p:nvSpPr>
              <p:spPr bwMode="auto">
                <a:xfrm>
                  <a:off x="3760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4</a:t>
                  </a:r>
                </a:p>
              </p:txBody>
            </p:sp>
            <p:sp>
              <p:nvSpPr>
                <p:cNvPr id="109581" name="Rectangle 70"/>
                <p:cNvSpPr>
                  <a:spLocks noChangeArrowheads="1"/>
                </p:cNvSpPr>
                <p:nvPr/>
              </p:nvSpPr>
              <p:spPr bwMode="auto">
                <a:xfrm>
                  <a:off x="3296" y="18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endParaRPr lang="zh-CN" altLang="en-US" sz="2400" b="0">
                    <a:latin typeface="楷体_GB2312" pitchFamily="49" charset="-122"/>
                    <a:ea typeface="楷体_GB2312" pitchFamily="49" charset="-122"/>
                  </a:endParaRPr>
                </a:p>
              </p:txBody>
            </p:sp>
            <p:sp>
              <p:nvSpPr>
                <p:cNvPr id="109582" name="Rectangle 71"/>
                <p:cNvSpPr>
                  <a:spLocks noChangeArrowheads="1"/>
                </p:cNvSpPr>
                <p:nvPr/>
              </p:nvSpPr>
              <p:spPr bwMode="auto">
                <a:xfrm>
                  <a:off x="2880" y="18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8</a:t>
                  </a:r>
                </a:p>
              </p:txBody>
            </p:sp>
            <p:sp>
              <p:nvSpPr>
                <p:cNvPr id="109583" name="Rectangle 72"/>
                <p:cNvSpPr>
                  <a:spLocks noChangeArrowheads="1"/>
                </p:cNvSpPr>
                <p:nvPr/>
              </p:nvSpPr>
              <p:spPr bwMode="auto">
                <a:xfrm>
                  <a:off x="3760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3</a:t>
                  </a:r>
                </a:p>
              </p:txBody>
            </p:sp>
            <p:sp>
              <p:nvSpPr>
                <p:cNvPr id="109584" name="Rectangle 73"/>
                <p:cNvSpPr>
                  <a:spLocks noChangeArrowheads="1"/>
                </p:cNvSpPr>
                <p:nvPr/>
              </p:nvSpPr>
              <p:spPr bwMode="auto">
                <a:xfrm>
                  <a:off x="3296" y="1488"/>
                  <a:ext cx="464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2</a:t>
                  </a:r>
                </a:p>
              </p:txBody>
            </p:sp>
            <p:sp>
              <p:nvSpPr>
                <p:cNvPr id="109585" name="Rectangle 74"/>
                <p:cNvSpPr>
                  <a:spLocks noChangeArrowheads="1"/>
                </p:cNvSpPr>
                <p:nvPr/>
              </p:nvSpPr>
              <p:spPr bwMode="auto">
                <a:xfrm>
                  <a:off x="2880" y="1488"/>
                  <a:ext cx="416" cy="4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>
                  <a:lvl1pPr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908050" indent="-436563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304925" indent="-395288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93863" indent="-387350">
                    <a:spcBef>
                      <a:spcPct val="20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93913" indent="-398463">
                    <a:spcBef>
                      <a:spcPct val="25000"/>
                    </a:spcBef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511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30083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655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922713" indent="-398463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>
                    <a:buFont typeface="Wingdings" panose="05000000000000000000" pitchFamily="2" charset="2"/>
                    <a:buNone/>
                  </a:pPr>
                  <a:r>
                    <a:rPr lang="en-US" altLang="zh-CN" sz="2400" b="0">
                      <a:latin typeface="楷体_GB2312" pitchFamily="49" charset="-122"/>
                      <a:ea typeface="楷体_GB2312" pitchFamily="49" charset="-122"/>
                    </a:rPr>
                    <a:t>1</a:t>
                  </a:r>
                </a:p>
              </p:txBody>
            </p:sp>
            <p:sp>
              <p:nvSpPr>
                <p:cNvPr id="109586" name="Line 75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7" name="Line 76"/>
                <p:cNvSpPr>
                  <a:spLocks noChangeShapeType="1"/>
                </p:cNvSpPr>
                <p:nvPr/>
              </p:nvSpPr>
              <p:spPr bwMode="auto">
                <a:xfrm>
                  <a:off x="2880" y="18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8" name="Line 77"/>
                <p:cNvSpPr>
                  <a:spLocks noChangeShapeType="1"/>
                </p:cNvSpPr>
                <p:nvPr/>
              </p:nvSpPr>
              <p:spPr bwMode="auto">
                <a:xfrm>
                  <a:off x="2880" y="2288"/>
                  <a:ext cx="1344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89" name="Line 78"/>
                <p:cNvSpPr>
                  <a:spLocks noChangeShapeType="1"/>
                </p:cNvSpPr>
                <p:nvPr/>
              </p:nvSpPr>
              <p:spPr bwMode="auto">
                <a:xfrm>
                  <a:off x="2880" y="2688"/>
                  <a:ext cx="1344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0" name="Line 79"/>
                <p:cNvSpPr>
                  <a:spLocks noChangeShapeType="1"/>
                </p:cNvSpPr>
                <p:nvPr/>
              </p:nvSpPr>
              <p:spPr bwMode="auto">
                <a:xfrm>
                  <a:off x="2880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1" name="Line 80"/>
                <p:cNvSpPr>
                  <a:spLocks noChangeShapeType="1"/>
                </p:cNvSpPr>
                <p:nvPr/>
              </p:nvSpPr>
              <p:spPr bwMode="auto">
                <a:xfrm>
                  <a:off x="3296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2" name="Line 81"/>
                <p:cNvSpPr>
                  <a:spLocks noChangeShapeType="1"/>
                </p:cNvSpPr>
                <p:nvPr/>
              </p:nvSpPr>
              <p:spPr bwMode="auto">
                <a:xfrm>
                  <a:off x="3760" y="1488"/>
                  <a:ext cx="0" cy="120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  <p:sp>
              <p:nvSpPr>
                <p:cNvPr id="109593" name="Line 82"/>
                <p:cNvSpPr>
                  <a:spLocks noChangeShapeType="1"/>
                </p:cNvSpPr>
                <p:nvPr/>
              </p:nvSpPr>
              <p:spPr bwMode="auto">
                <a:xfrm>
                  <a:off x="4224" y="1488"/>
                  <a:ext cx="0" cy="120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0" tIns="0" rIns="0" bIns="0" anchor="ctr" anchorCtr="1"/>
                <a:lstStyle/>
                <a:p>
                  <a:endParaRPr lang="zh-CN" altLang="en-US"/>
                </a:p>
              </p:txBody>
            </p:sp>
          </p:grpSp>
          <p:sp>
            <p:nvSpPr>
              <p:cNvPr id="109576" name="Rectangle 83"/>
              <p:cNvSpPr>
                <a:spLocks noChangeArrowheads="1"/>
              </p:cNvSpPr>
              <p:nvPr/>
            </p:nvSpPr>
            <p:spPr bwMode="auto">
              <a:xfrm>
                <a:off x="3341" y="2621"/>
                <a:ext cx="228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 anchorCtr="1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r>
                  <a:rPr kumimoji="1" lang="en-US" altLang="zh-CN" baseline="-25000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2937" y="1752600"/>
            <a:ext cx="3875087" cy="2895600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zh-CN" altLang="en-US" sz="2000" b="1" dirty="0" smtClean="0">
                <a:solidFill>
                  <a:schemeClr val="tx2"/>
                </a:solidFill>
                <a:latin typeface="楷体_GB2312" pitchFamily="49" charset="-122"/>
                <a:ea typeface="楷体_GB2312" pitchFamily="49" charset="-122"/>
              </a:rPr>
              <a:t>解：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全局择优搜索树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如图示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539750" indent="-539750"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图中，每个节点旁的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数字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是该节点的</a:t>
            </a:r>
            <a:r>
              <a:rPr kumimoji="1" lang="zh-CN" altLang="en-US" sz="2000" b="1" u="wavyDbl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估价函数值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问题的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解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为：</a:t>
            </a:r>
            <a:endParaRPr kumimoji="1"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路径：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→S</a:t>
            </a:r>
            <a:r>
              <a:rPr kumimoji="1" lang="en-US" altLang="zh-CN" sz="2000" b="1" baseline="-25000" dirty="0" smtClean="0">
                <a:latin typeface="楷体_GB2312" pitchFamily="49" charset="-122"/>
                <a:ea typeface="楷体_GB2312" pitchFamily="49" charset="-122"/>
              </a:rPr>
              <a:t>g</a:t>
            </a:r>
          </a:p>
          <a:p>
            <a:pPr ea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控制符序列：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下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,2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右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,1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上</a:t>
            </a:r>
            <a:r>
              <a:rPr kumimoji="1" lang="en-US" altLang="zh-CN" sz="2000" b="1" dirty="0" smtClean="0">
                <a:latin typeface="楷体_GB2312" pitchFamily="49" charset="-122"/>
                <a:ea typeface="楷体_GB2312" pitchFamily="49" charset="-122"/>
              </a:rPr>
              <a:t>,8</a:t>
            </a:r>
            <a:r>
              <a:rPr kumimoji="1" lang="zh-CN" altLang="en-US" sz="2000" b="1" dirty="0" smtClean="0">
                <a:latin typeface="楷体_GB2312" pitchFamily="49" charset="-122"/>
                <a:ea typeface="楷体_GB2312" pitchFamily="49" charset="-122"/>
              </a:rPr>
              <a:t>左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025" y="733425"/>
            <a:ext cx="4397375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椭圆 1"/>
          <p:cNvSpPr/>
          <p:nvPr/>
        </p:nvSpPr>
        <p:spPr bwMode="auto">
          <a:xfrm>
            <a:off x="4711521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5604769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498017" y="2767884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391265" y="278183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7236406" y="1741868"/>
            <a:ext cx="1634767" cy="609600"/>
            <a:chOff x="7236406" y="1741868"/>
            <a:chExt cx="1634767" cy="609600"/>
          </a:xfrm>
        </p:grpSpPr>
        <p:sp>
          <p:nvSpPr>
            <p:cNvPr id="8" name="椭圆 7"/>
            <p:cNvSpPr/>
            <p:nvPr/>
          </p:nvSpPr>
          <p:spPr bwMode="auto">
            <a:xfrm>
              <a:off x="7236406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8185373" y="1741868"/>
              <a:ext cx="685800" cy="609600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12" name="椭圆 11"/>
          <p:cNvSpPr/>
          <p:nvPr/>
        </p:nvSpPr>
        <p:spPr bwMode="auto">
          <a:xfrm>
            <a:off x="6498017" y="3860442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498017" y="4880626"/>
            <a:ext cx="685800" cy="6096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  <p:bldP spid="6" grpId="1" animBg="1"/>
      <p:bldP spid="7" grpId="0" animBg="1"/>
      <p:bldP spid="12" grpId="0" animBg="1"/>
      <p:bldP spid="12" grpId="1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ChangeArrowheads="1"/>
          </p:cNvSpPr>
          <p:nvPr/>
        </p:nvSpPr>
        <p:spPr bwMode="auto">
          <a:xfrm>
            <a:off x="685800" y="1066800"/>
            <a:ext cx="3810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局部</a:t>
            </a:r>
            <a:r>
              <a:rPr lang="zh-CN" altLang="en-US" dirty="0">
                <a:solidFill>
                  <a:srgbClr val="FF0000"/>
                </a:solidFill>
              </a:rPr>
              <a:t>择优</a:t>
            </a:r>
            <a:r>
              <a:rPr lang="zh-CN" altLang="en-US" dirty="0">
                <a:solidFill>
                  <a:schemeClr val="tx2"/>
                </a:solidFill>
              </a:rPr>
              <a:t>搜索算法</a:t>
            </a:r>
            <a:r>
              <a:rPr lang="zh-CN" altLang="en-US" dirty="0" smtClean="0">
                <a:solidFill>
                  <a:schemeClr val="tx2"/>
                </a:solidFill>
              </a:rPr>
              <a:t>流程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161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848600" cy="3785652"/>
          </a:xfrm>
        </p:spPr>
        <p:txBody>
          <a:bodyPr wrap="square" lIns="0" tIns="0" rIns="0" bIns="0">
            <a:spAutoFit/>
          </a:bodyPr>
          <a:lstStyle/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将初始节点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表，计算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f(S</a:t>
            </a:r>
            <a:r>
              <a:rPr kumimoji="1" lang="en-US" altLang="zh-CN" sz="2000" b="1" baseline="-1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0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表为空，则问题无解，退出。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表的第一个节点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记为节点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n)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④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考察节点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是否为目标节点。若是，则求得问题的解，退出。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⑤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若节点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不可扩展，则转第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⑥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扩展节点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估价函数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f(</a:t>
            </a:r>
            <a:r>
              <a:rPr kumimoji="1"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)</a:t>
            </a:r>
            <a:r>
              <a:rPr kumimoji="1" lang="zh-CN" altLang="en-US" sz="2000" b="1" u="wavyDbl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计算每个子节点的估价值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，按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估价值</a:t>
            </a:r>
            <a:endParaRPr kumimoji="1"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由小到大顺序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放到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表的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首部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，并为每一个子节点都</a:t>
            </a:r>
            <a:r>
              <a:rPr kumimoji="1" lang="zh-CN" altLang="en-US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设置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指向</a:t>
            </a:r>
            <a:endParaRPr kumimoji="1" lang="en-US" altLang="zh-CN" sz="20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marL="457200" indent="-4572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000" b="1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     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其父节点的指针，然后转第</a:t>
            </a:r>
            <a:r>
              <a:rPr kumimoji="1"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kumimoji="1" lang="zh-CN" altLang="en-US" sz="2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 txBox="1">
            <a:spLocks noChangeArrowheads="1"/>
          </p:cNvSpPr>
          <p:nvPr/>
        </p:nvSpPr>
        <p:spPr bwMode="auto">
          <a:xfrm>
            <a:off x="609600" y="1787310"/>
            <a:ext cx="8077200" cy="3744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457200" indent="-4572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对</a:t>
            </a:r>
            <a:r>
              <a:rPr kumimoji="1" lang="en-US" altLang="zh-CN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算法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中的</a:t>
            </a:r>
            <a:r>
              <a:rPr kumimoji="1" lang="zh-CN" altLang="en-US" sz="2000" u="wavyDbl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估价</a:t>
            </a:r>
            <a:r>
              <a:rPr kumimoji="1" lang="zh-CN" altLang="en-US" sz="2000" u="wavyDbl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f(n)=g(n)+h(n)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加上某些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限制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得到的一种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启发式搜索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思想：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设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初始节点出发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经过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到达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目标节点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最小代价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zh-CN" altLang="en-US" sz="2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原理：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将估价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函数</a:t>
            </a:r>
            <a:r>
              <a:rPr kumimoji="1" lang="en-US" altLang="zh-CN" sz="2400" u="sng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f(n</a:t>
            </a:r>
            <a:r>
              <a:rPr kumimoji="1" lang="en-US" altLang="zh-CN" sz="2400" u="sng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000" u="sng" dirty="0" smtClean="0">
                <a:latin typeface="楷体_GB2312" pitchFamily="49" charset="-122"/>
                <a:ea typeface="楷体_GB2312" pitchFamily="49" charset="-122"/>
              </a:rPr>
              <a:t>看成对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u="sng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估计值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，则有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(n)=g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(n)+h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(n)</a:t>
            </a: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000" dirty="0" smtClean="0">
                <a:latin typeface="楷体_GB2312" pitchFamily="49" charset="-122"/>
                <a:ea typeface="楷体_GB2312" pitchFamily="49" charset="-122"/>
              </a:rPr>
              <a:t>由此，</a:t>
            </a:r>
            <a:r>
              <a:rPr kumimoji="1" lang="en-US" altLang="zh-CN" sz="2000" dirty="0" smtClean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en-US" altLang="zh-CN" sz="2000" baseline="50000" dirty="0"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算法对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A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算法中的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分别提出</a:t>
            </a:r>
            <a:r>
              <a:rPr kumimoji="1"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如下限制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① 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g(n)</a:t>
            </a:r>
            <a:r>
              <a:rPr kumimoji="1"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是对最小代价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估计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，且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g(n)&gt;0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；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zh-CN" sz="2000" dirty="0">
                <a:latin typeface="楷体_GB2312" pitchFamily="49" charset="-122"/>
                <a:ea typeface="楷体_GB2312" pitchFamily="49" charset="-122"/>
              </a:rPr>
              <a:t>②</a:t>
            </a:r>
            <a:r>
              <a:rPr kumimoji="1" lang="en-US" altLang="zh-CN" sz="2000" dirty="0"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是最小代价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下限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，即</a:t>
            </a:r>
            <a:r>
              <a:rPr kumimoji="1" lang="zh-CN" altLang="en-US" sz="2000" u="sng" dirty="0">
                <a:latin typeface="楷体_GB2312" pitchFamily="49" charset="-122"/>
                <a:ea typeface="楷体_GB2312" pitchFamily="49" charset="-122"/>
              </a:rPr>
              <a:t>对任意节点</a:t>
            </a:r>
            <a:r>
              <a:rPr kumimoji="1" lang="en-US" altLang="zh-CN" sz="2000" u="sng" dirty="0">
                <a:latin typeface="楷体_GB2312" pitchFamily="49" charset="-122"/>
                <a:ea typeface="楷体_GB2312" pitchFamily="49" charset="-122"/>
              </a:rPr>
              <a:t>n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均有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h(n)</a:t>
            </a: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≤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h</a:t>
            </a:r>
            <a:r>
              <a:rPr kumimoji="1" lang="en-US" altLang="zh-CN" sz="2000" baseline="50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*</a:t>
            </a:r>
            <a:r>
              <a:rPr kumimoji="1" lang="en-US" altLang="zh-CN" sz="20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(n)</a:t>
            </a:r>
            <a:r>
              <a:rPr kumimoji="1" lang="zh-CN" altLang="en-US" sz="2000" dirty="0"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en-US" altLang="zh-CN" sz="2000" dirty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2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dirty="0">
                <a:latin typeface="楷体_GB2312" pitchFamily="49" charset="-122"/>
                <a:ea typeface="楷体_GB2312" pitchFamily="49" charset="-122"/>
              </a:rPr>
              <a:t>---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满足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①、②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两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条限制的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算法称为</a:t>
            </a:r>
            <a:r>
              <a:rPr kumimoji="1"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500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算法。</a:t>
            </a:r>
          </a:p>
        </p:txBody>
      </p:sp>
      <p:sp>
        <p:nvSpPr>
          <p:cNvPr id="112643" name="Rectangle 5"/>
          <p:cNvSpPr>
            <a:spLocks noChangeArrowheads="1"/>
          </p:cNvSpPr>
          <p:nvPr/>
        </p:nvSpPr>
        <p:spPr bwMode="auto">
          <a:xfrm>
            <a:off x="685800" y="938213"/>
            <a:ext cx="1225550" cy="42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2800" dirty="0">
                <a:solidFill>
                  <a:srgbClr val="FF0000"/>
                </a:solidFill>
              </a:rPr>
              <a:t>A</a:t>
            </a:r>
            <a:r>
              <a:rPr lang="en-US" altLang="zh-CN" sz="3600" baseline="30000" dirty="0">
                <a:solidFill>
                  <a:srgbClr val="FF0000"/>
                </a:solidFill>
              </a:rPr>
              <a:t>*</a:t>
            </a:r>
            <a:r>
              <a:rPr lang="zh-CN" altLang="en-US" sz="2800" dirty="0">
                <a:solidFill>
                  <a:srgbClr val="FF0000"/>
                </a:solidFill>
              </a:rPr>
              <a:t>算法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149" y="152401"/>
            <a:ext cx="3060451" cy="139005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 bwMode="auto">
          <a:xfrm>
            <a:off x="7721958" y="2413716"/>
            <a:ext cx="7620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多小？</a:t>
            </a:r>
          </a:p>
        </p:txBody>
      </p:sp>
      <p:sp>
        <p:nvSpPr>
          <p:cNvPr id="6" name="线形标注 2(无边框) 5"/>
          <p:cNvSpPr/>
          <p:nvPr/>
        </p:nvSpPr>
        <p:spPr bwMode="auto">
          <a:xfrm>
            <a:off x="2286000" y="381000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31441"/>
              <a:gd name="adj6" fmla="val -2280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已经付出的实际代价</a:t>
            </a:r>
          </a:p>
        </p:txBody>
      </p:sp>
      <p:sp>
        <p:nvSpPr>
          <p:cNvPr id="8" name="线形标注 2(无边框) 7"/>
          <p:cNvSpPr/>
          <p:nvPr/>
        </p:nvSpPr>
        <p:spPr bwMode="auto">
          <a:xfrm>
            <a:off x="2795650" y="851706"/>
            <a:ext cx="2438400" cy="307777"/>
          </a:xfrm>
          <a:prstGeom prst="callout2">
            <a:avLst>
              <a:gd name="adj1" fmla="val 41900"/>
              <a:gd name="adj2" fmla="val -1515"/>
              <a:gd name="adj3" fmla="val 41900"/>
              <a:gd name="adj4" fmla="val -9849"/>
              <a:gd name="adj5" fmla="val 1223724"/>
              <a:gd name="adj6" fmla="val -42283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未来还需付出的代价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/>
          <p:cNvSpPr txBox="1">
            <a:spLocks noChangeArrowheads="1"/>
          </p:cNvSpPr>
          <p:nvPr/>
        </p:nvSpPr>
        <p:spPr bwMode="auto">
          <a:xfrm>
            <a:off x="634284" y="1752600"/>
            <a:ext cx="7924800" cy="3016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图搜索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过程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重排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是根据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)=g(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)+h(</a:t>
            </a:r>
            <a:r>
              <a:rPr lang="en-US" altLang="zh-CN" sz="20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进行的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称该过程为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en-US" altLang="zh-CN" sz="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算法中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，若</a:t>
            </a:r>
            <a:r>
              <a:rPr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所有的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均存在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，则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某种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偏于保守的估计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spcBef>
                <a:spcPct val="0"/>
              </a:spcBef>
              <a:buNone/>
            </a:pPr>
            <a:endParaRPr lang="zh-CN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定义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采用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下限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h(</a:t>
            </a:r>
            <a:r>
              <a:rPr lang="en-US" altLang="zh-CN" sz="20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为启发函数的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算法，称为</a:t>
            </a:r>
            <a:r>
              <a:rPr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-45720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h=0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000" baseline="4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算法则变为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等代价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搜索算法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474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808138"/>
            <a:ext cx="8001000" cy="3449662"/>
          </a:xfrm>
        </p:spPr>
        <p:txBody>
          <a:bodyPr lIns="0" tIns="0" rIns="0" bIns="0">
            <a:spAutoFit/>
          </a:bodyPr>
          <a:lstStyle/>
          <a:p>
            <a:pPr marL="361950" indent="-361950"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可纳性含义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    对任一状态空间图，当由初始节点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4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0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到目标节点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</a:t>
            </a:r>
            <a:r>
              <a:rPr kumimoji="1" lang="en-US" altLang="zh-CN" sz="2800" b="1" baseline="-10000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g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有路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径存在时，若</a:t>
            </a:r>
            <a:r>
              <a:rPr kumimoji="1" lang="zh-CN" altLang="en-US" sz="2400" b="1" u="wavyHeavy" dirty="0" smtClean="0">
                <a:latin typeface="楷体_GB2312" pitchFamily="49" charset="-122"/>
                <a:ea typeface="楷体_GB2312" pitchFamily="49" charset="-122"/>
              </a:rPr>
              <a:t>搜索算法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总能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在有限步骤内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找到一条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从初始节</a:t>
            </a:r>
            <a:endParaRPr kumimoji="1" lang="en-US" altLang="zh-CN" sz="2400" b="1" dirty="0" smtClean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点到目标节点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最佳路径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</a:t>
            </a:r>
            <a:r>
              <a:rPr kumimoji="1" lang="zh-CN" altLang="en-US" sz="2400" b="1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并在此路径上结束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，则称该搜索</a:t>
            </a:r>
            <a:endParaRPr kumimoji="1"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算法是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可纳的（可采纳）</a:t>
            </a:r>
            <a:r>
              <a:rPr kumimoji="1" lang="zh-CN" altLang="en-US" sz="2400" b="1" dirty="0" smtClean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kumimoji="1" lang="en-US" altLang="zh-CN" sz="2400" b="1" baseline="38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算法是可纳的，其能在有限步骤内终止，并能找到问</a:t>
            </a:r>
            <a:endParaRPr kumimoji="1" lang="en-US" altLang="zh-CN" sz="2400" b="1" dirty="0" smtClean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kumimoji="1"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题的最优解。</a:t>
            </a:r>
          </a:p>
        </p:txBody>
      </p:sp>
      <p:sp>
        <p:nvSpPr>
          <p:cNvPr id="123907" name="Rectangle 5"/>
          <p:cNvSpPr>
            <a:spLocks noChangeArrowheads="1"/>
          </p:cNvSpPr>
          <p:nvPr/>
        </p:nvSpPr>
        <p:spPr bwMode="auto">
          <a:xfrm>
            <a:off x="685800" y="990600"/>
            <a:ext cx="2514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3200" baseline="300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chemeClr val="tx2"/>
                </a:solidFill>
              </a:rPr>
              <a:t>算法的可纳性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91" y="1726476"/>
            <a:ext cx="4796909" cy="4254809"/>
          </a:xfrm>
          <a:prstGeom prst="rect">
            <a:avLst/>
          </a:prstGeom>
        </p:spPr>
      </p:pic>
      <p:sp>
        <p:nvSpPr>
          <p:cNvPr id="129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799" y="1828800"/>
            <a:ext cx="2982534" cy="2269427"/>
          </a:xfrm>
        </p:spPr>
        <p:txBody>
          <a:bodyPr lIns="0" tIns="0" rIns="0" bIns="0"/>
          <a:lstStyle/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f(n)=g(n)+h(n)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g(n)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：取深度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d(n)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h(n)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：与目标节点的距离</a:t>
            </a:r>
            <a:endParaRPr lang="en-US" altLang="zh-CN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      (n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离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S</a:t>
            </a:r>
            <a:r>
              <a:rPr lang="en-US" altLang="zh-CN" sz="2000" b="1" i="1" baseline="-25000" dirty="0" smtClean="0">
                <a:ea typeface="楷体_GB2312" pitchFamily="49" charset="-122"/>
                <a:cs typeface="Times New Roman" panose="02020603050405020304" pitchFamily="18" charset="0"/>
              </a:rPr>
              <a:t>g</a:t>
            </a:r>
            <a:r>
              <a:rPr lang="zh-CN" altLang="en-US" sz="2000" b="1" dirty="0" smtClean="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剩余距离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endParaRPr lang="zh-CN" altLang="en-US" sz="2000" b="1" dirty="0" smtClean="0">
              <a:latin typeface="楷体_GB2312" pitchFamily="49" charset="-122"/>
              <a:ea typeface="楷体_GB2312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f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=g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  <a:r>
              <a:rPr lang="en-US" altLang="zh-CN" sz="2000" b="1" dirty="0" smtClean="0">
                <a:latin typeface="楷体_GB2312" pitchFamily="49" charset="-122"/>
                <a:ea typeface="楷体_GB2312" pitchFamily="49" charset="-122"/>
              </a:rPr>
              <a:t>+h</a:t>
            </a:r>
            <a:r>
              <a:rPr lang="en-US" altLang="zh-CN" sz="2000" b="1" baseline="30000" dirty="0" smtClean="0">
                <a:latin typeface="楷体_GB2312" pitchFamily="49" charset="-122"/>
                <a:ea typeface="楷体_GB2312" pitchFamily="49" charset="-122"/>
              </a:rPr>
              <a:t>*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Clr>
                <a:schemeClr val="hlink"/>
              </a:buClr>
              <a:buFont typeface="Wingdings" panose="05000000000000000000" pitchFamily="2" charset="2"/>
              <a:buChar char="ü"/>
            </a:pPr>
            <a:endParaRPr kumimoji="1" lang="zh-CN" altLang="en-US" sz="2000" dirty="0" smtClean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9028" name="Rectangle 7"/>
          <p:cNvSpPr>
            <a:spLocks noChangeArrowheads="1"/>
          </p:cNvSpPr>
          <p:nvPr/>
        </p:nvSpPr>
        <p:spPr bwMode="auto">
          <a:xfrm>
            <a:off x="640535" y="457200"/>
            <a:ext cx="1668965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baseline="30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dirty="0">
                <a:solidFill>
                  <a:srgbClr val="FF0000"/>
                </a:solidFill>
              </a:rPr>
              <a:t>算法</a:t>
            </a:r>
            <a:r>
              <a:rPr lang="zh-CN" altLang="en-US" dirty="0" smtClean="0">
                <a:solidFill>
                  <a:srgbClr val="FF0000"/>
                </a:solidFill>
              </a:rPr>
              <a:t>应用</a:t>
            </a:r>
            <a:r>
              <a:rPr kumimoji="1" lang="zh-CN" altLang="en-US" dirty="0" smtClean="0"/>
              <a:t>八数码</a:t>
            </a:r>
            <a:r>
              <a:rPr kumimoji="1" lang="zh-CN" altLang="en-US" dirty="0"/>
              <a:t>问题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886200" y="2285998"/>
            <a:ext cx="4533363" cy="3040618"/>
            <a:chOff x="3886200" y="2285998"/>
            <a:chExt cx="4533363" cy="3040618"/>
          </a:xfrm>
        </p:grpSpPr>
        <p:sp>
          <p:nvSpPr>
            <p:cNvPr id="2" name="椭圆 1"/>
            <p:cNvSpPr/>
            <p:nvPr/>
          </p:nvSpPr>
          <p:spPr bwMode="auto">
            <a:xfrm>
              <a:off x="3886200" y="2286000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6553200" y="2285999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7657563" y="2285998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6475926" y="3211432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836535" y="5023661"/>
              <a:ext cx="762000" cy="302955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267200" y="357288"/>
            <a:ext cx="4014976" cy="4666373"/>
            <a:chOff x="4267200" y="357288"/>
            <a:chExt cx="4014976" cy="4666373"/>
          </a:xfrm>
        </p:grpSpPr>
        <p:cxnSp>
          <p:nvCxnSpPr>
            <p:cNvPr id="5" name="直接箭头连接符 4"/>
            <p:cNvCxnSpPr>
              <a:stCxn id="2" idx="0"/>
            </p:cNvCxnSpPr>
            <p:nvPr/>
          </p:nvCxnSpPr>
          <p:spPr bwMode="auto">
            <a:xfrm flipV="1">
              <a:off x="4267200" y="914400"/>
              <a:ext cx="3048000" cy="137160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直接箭头连接符 10"/>
            <p:cNvCxnSpPr>
              <a:stCxn id="6" idx="0"/>
            </p:cNvCxnSpPr>
            <p:nvPr/>
          </p:nvCxnSpPr>
          <p:spPr bwMode="auto">
            <a:xfrm flipV="1">
              <a:off x="6934200" y="928202"/>
              <a:ext cx="484030" cy="1357797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7" idx="0"/>
            </p:cNvCxnSpPr>
            <p:nvPr/>
          </p:nvCxnSpPr>
          <p:spPr bwMode="auto">
            <a:xfrm flipH="1" flipV="1">
              <a:off x="7771326" y="946945"/>
              <a:ext cx="267237" cy="13390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>
              <a:stCxn id="8" idx="7"/>
            </p:cNvCxnSpPr>
            <p:nvPr/>
          </p:nvCxnSpPr>
          <p:spPr bwMode="auto">
            <a:xfrm flipV="1">
              <a:off x="7126334" y="946945"/>
              <a:ext cx="394927" cy="2308854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9" idx="0"/>
            </p:cNvCxnSpPr>
            <p:nvPr/>
          </p:nvCxnSpPr>
          <p:spPr bwMode="auto">
            <a:xfrm flipV="1">
              <a:off x="7217535" y="914400"/>
              <a:ext cx="401391" cy="4109261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 bwMode="auto">
            <a:xfrm>
              <a:off x="7032950" y="357288"/>
              <a:ext cx="1249226" cy="519351"/>
            </a:xfrm>
            <a:prstGeom prst="ellipse">
              <a:avLst/>
            </a:prstGeom>
            <a:noFill/>
            <a:ln w="22225">
              <a:solidFill>
                <a:srgbClr val="FF0000"/>
              </a:solidFill>
              <a:prstDash val="sysDash"/>
            </a:ln>
            <a:ex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f=6</a:t>
              </a:r>
              <a:r>
                <a:rPr kumimoji="0" lang="en-US" altLang="zh-CN" b="1" i="0" u="none" strike="noStrike" cap="none" normalizeH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？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058413" y="1616471"/>
            <a:ext cx="2575774" cy="4331544"/>
            <a:chOff x="5058413" y="1616471"/>
            <a:chExt cx="2575774" cy="4331544"/>
          </a:xfrm>
        </p:grpSpPr>
        <p:sp>
          <p:nvSpPr>
            <p:cNvPr id="23" name="矩形 22"/>
            <p:cNvSpPr/>
            <p:nvPr/>
          </p:nvSpPr>
          <p:spPr bwMode="auto">
            <a:xfrm>
              <a:off x="5058413" y="5394017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046631" y="250951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5996424" y="3465965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6033752" y="4285332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100787" y="1616471"/>
              <a:ext cx="533400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3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√</a:t>
              </a:r>
              <a:endParaRPr kumimoji="0" lang="zh-CN" altLang="en-US" sz="3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71622" y="2969030"/>
            <a:ext cx="4621111" cy="3098847"/>
            <a:chOff x="3771622" y="2969030"/>
            <a:chExt cx="4621111" cy="3098847"/>
          </a:xfrm>
        </p:grpSpPr>
        <p:cxnSp>
          <p:nvCxnSpPr>
            <p:cNvPr id="10" name="直接箭头连接符 9"/>
            <p:cNvCxnSpPr/>
            <p:nvPr/>
          </p:nvCxnSpPr>
          <p:spPr bwMode="auto">
            <a:xfrm flipH="1">
              <a:off x="3771622" y="3173633"/>
              <a:ext cx="818412" cy="1111699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 bwMode="auto">
            <a:xfrm>
              <a:off x="7237926" y="2969030"/>
              <a:ext cx="533400" cy="1316302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 bwMode="auto">
            <a:xfrm>
              <a:off x="8208972" y="3173633"/>
              <a:ext cx="183761" cy="1046983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 bwMode="auto">
            <a:xfrm>
              <a:off x="7032950" y="4098227"/>
              <a:ext cx="738376" cy="819367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/>
            <p:nvPr/>
          </p:nvCxnSpPr>
          <p:spPr bwMode="auto">
            <a:xfrm>
              <a:off x="6980663" y="5839277"/>
              <a:ext cx="334537" cy="228600"/>
            </a:xfrm>
            <a:prstGeom prst="straightConnector1">
              <a:avLst/>
            </a:prstGeom>
            <a:ln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组合 34"/>
          <p:cNvGrpSpPr/>
          <p:nvPr/>
        </p:nvGrpSpPr>
        <p:grpSpPr>
          <a:xfrm>
            <a:off x="3393066" y="3955914"/>
            <a:ext cx="5406189" cy="2196944"/>
            <a:chOff x="3393066" y="3955914"/>
            <a:chExt cx="5406189" cy="21969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93066" y="4158053"/>
                  <a:ext cx="328584" cy="40427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6547" y="5748580"/>
                  <a:ext cx="328584" cy="40427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6179" y="4839330"/>
                  <a:ext cx="328584" cy="40427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1481" r="-24074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5857" y="4212478"/>
                  <a:ext cx="328584" cy="404278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3333" r="-22222" b="-2272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𝒈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0671" y="3955914"/>
                  <a:ext cx="328584" cy="404278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3962" r="-24528" b="-212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6200" y="5134871"/>
            <a:ext cx="381000" cy="351530"/>
          </a:xfrm>
          <a:prstGeom prst="rect">
            <a:avLst/>
          </a:prstGeom>
          <a:noFill/>
          <a:ln w="34925">
            <a:solidFill>
              <a:srgbClr val="FF0000"/>
            </a:solidFill>
            <a:prstDash val="sysDash"/>
          </a:ln>
          <a:ex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6357268" y="4878957"/>
            <a:ext cx="1442831" cy="1157000"/>
          </a:xfrm>
          <a:prstGeom prst="ellipse">
            <a:avLst/>
          </a:prstGeom>
          <a:noFill/>
          <a:ln w="22225" cap="flat" cmpd="sng" algn="ctr">
            <a:solidFill>
              <a:srgbClr val="0099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7"/>
              <p:cNvSpPr>
                <a:spLocks noChangeArrowheads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仅显示最优路径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最优解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情况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 smtClean="0"/>
                  <a:t>其它路径</a:t>
                </a:r>
                <a:r>
                  <a:rPr kumimoji="1" lang="en-US" altLang="zh-CN" sz="2000" dirty="0" smtClean="0"/>
                  <a:t>(</a:t>
                </a:r>
                <a:r>
                  <a:rPr kumimoji="1" lang="zh-CN" altLang="en-US" sz="2000" dirty="0" smtClean="0"/>
                  <a:t>其它解</a:t>
                </a:r>
                <a:r>
                  <a:rPr kumimoji="1" lang="en-US" altLang="zh-CN" sz="2000" dirty="0" smtClean="0"/>
                  <a:t>)</a:t>
                </a:r>
                <a:r>
                  <a:rPr kumimoji="1" lang="zh-CN" altLang="en-US" sz="2000" dirty="0" smtClean="0"/>
                  <a:t>各有自己的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𝒈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相对固定，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体现估计思想</a:t>
                </a:r>
                <a:endParaRPr kumimoji="1" lang="en-US" altLang="zh-CN" sz="2000" dirty="0" smtClean="0"/>
              </a:p>
              <a:p>
                <a:pPr marL="180975" indent="-180975" eaLnBrk="1" hangingPunct="1">
                  <a:lnSpc>
                    <a:spcPts val="27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/>
                  <a:t>距离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越近，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zh-CN" altLang="en-US" sz="2000" dirty="0" smtClean="0"/>
                  <a:t>越小（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2000" dirty="0" smtClean="0"/>
                  <a:t>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p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kumimoji="1" lang="en-US" altLang="zh-CN" sz="2000" dirty="0" smtClean="0"/>
                  <a:t>=0</a:t>
                </a:r>
                <a:r>
                  <a:rPr kumimoji="1" lang="zh-CN" altLang="en-US" sz="2000" dirty="0" smtClean="0"/>
                  <a:t>）</a:t>
                </a:r>
                <a:endParaRPr kumimoji="1" lang="zh-CN" altLang="en-US" sz="2000" dirty="0"/>
              </a:p>
            </p:txBody>
          </p:sp>
        </mc:Choice>
        <mc:Fallback xmlns="">
          <p:sp>
            <p:nvSpPr>
              <p:cNvPr id="41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62200" y="97674"/>
                <a:ext cx="4078701" cy="1384995"/>
              </a:xfrm>
              <a:prstGeom prst="rect">
                <a:avLst/>
              </a:prstGeom>
              <a:blipFill rotWithShape="0">
                <a:blip r:embed="rId8"/>
                <a:stretch>
                  <a:fillRect l="-3587" t="-6167" r="-3737" b="-74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895350"/>
            <a:ext cx="2971800" cy="430213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3.4 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8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800" b="1" dirty="0" smtClean="0">
                <a:latin typeface="楷体_GB2312" pitchFamily="49" charset="-122"/>
                <a:ea typeface="楷体_GB2312" pitchFamily="49" charset="-122"/>
              </a:rPr>
              <a:t>或树搜索</a:t>
            </a:r>
          </a:p>
        </p:txBody>
      </p:sp>
      <p:sp>
        <p:nvSpPr>
          <p:cNvPr id="5" name="矩形 4"/>
          <p:cNvSpPr/>
          <p:nvPr/>
        </p:nvSpPr>
        <p:spPr>
          <a:xfrm>
            <a:off x="609600" y="1825625"/>
            <a:ext cx="8001000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事物</a:t>
            </a:r>
            <a:r>
              <a:rPr lang="zh-CN" altLang="zh-CN" u="wavyDbl" kern="100" dirty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关系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，既有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”也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  <a:defRPr/>
            </a:pP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其中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”的关系可运用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问题规约方法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解决</a:t>
            </a:r>
            <a:endParaRPr lang="en-US" altLang="zh-CN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b="0" kern="100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即，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原始问题</a:t>
            </a:r>
            <a:r>
              <a:rPr lang="zh-CN" altLang="zh-CN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为一系列子问题、子子问题</a:t>
            </a:r>
            <a:r>
              <a:rPr lang="en-US" altLang="zh-CN" kern="100" dirty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，直到</a:t>
            </a:r>
            <a:r>
              <a:rPr lang="zh-CN" altLang="en-US" u="wavyDbl" kern="100" dirty="0">
                <a:latin typeface="+mn-ea"/>
                <a:ea typeface="+mn-ea"/>
                <a:cs typeface="Times New Roman" panose="02020603050405020304" pitchFamily="18" charset="0"/>
              </a:rPr>
              <a:t>所有问题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均成为</a:t>
            </a:r>
            <a:r>
              <a:rPr lang="zh-CN" altLang="en-US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本原问题</a:t>
            </a:r>
            <a:r>
              <a:rPr lang="zh-CN" altLang="en-US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+mn-ea"/>
                <a:ea typeface="+mn-ea"/>
                <a:cs typeface="Times New Roman" panose="02020603050405020304" pitchFamily="18" charset="0"/>
              </a:rPr>
              <a:t>则原始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kern="100" dirty="0" smtClean="0">
                <a:latin typeface="+mn-ea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dirty="0">
              <a:latin typeface="+mn-ea"/>
              <a:ea typeface="+mn-ea"/>
              <a:cs typeface="楷体_GB231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5889" y="1770706"/>
            <a:ext cx="6785511" cy="3124200"/>
          </a:xfrm>
        </p:spPr>
        <p:txBody>
          <a:bodyPr lIns="0" tIns="0" rIns="0" bIns="0"/>
          <a:lstStyle/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基本思想</a:t>
            </a:r>
            <a:endParaRPr lang="en-US" altLang="zh-CN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图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树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搜索的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一般过程</a:t>
            </a:r>
            <a:endParaRPr lang="en-US" altLang="zh-CN" sz="2400" b="1" dirty="0">
              <a:solidFill>
                <a:srgbClr val="FF0000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盲目搜索</a:t>
            </a:r>
          </a:p>
          <a:p>
            <a:pPr marL="715963" indent="-273050" eaLnBrk="1" hangingPunct="1">
              <a:lnSpc>
                <a:spcPts val="37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宽度优先搜索、</a:t>
            </a:r>
            <a:r>
              <a:rPr lang="zh-CN" altLang="en-US" sz="1200" dirty="0" smtClean="0"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深度优先搜索、代价树搜索</a:t>
            </a:r>
            <a:endParaRPr lang="en-US" altLang="zh-CN" sz="2400" b="1" dirty="0" smtClean="0">
              <a:latin typeface="楷体_GB2312" pitchFamily="49" charset="-122"/>
              <a:ea typeface="楷体_GB2312" pitchFamily="49" charset="-122"/>
            </a:endParaRPr>
          </a:p>
          <a:p>
            <a:pPr marL="361950" indent="-3619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状态空间的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启发式搜索</a:t>
            </a:r>
          </a:p>
          <a:p>
            <a:pPr marL="715963" indent="-273050" eaLnBrk="1" hangingPunct="1">
              <a:lnSpc>
                <a:spcPts val="37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启发信息和估价函数、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800" b="1" baseline="38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*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算法。</a:t>
            </a:r>
          </a:p>
        </p:txBody>
      </p:sp>
      <p:sp>
        <p:nvSpPr>
          <p:cNvPr id="30723" name="Rectangle 5"/>
          <p:cNvSpPr>
            <a:spLocks noGrp="1" noChangeArrowheads="1"/>
          </p:cNvSpPr>
          <p:nvPr>
            <p:ph type="title"/>
          </p:nvPr>
        </p:nvSpPr>
        <p:spPr>
          <a:xfrm>
            <a:off x="641822" y="1066800"/>
            <a:ext cx="3101031" cy="369332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>
                <a:latin typeface="楷体_GB2312" pitchFamily="49" charset="-122"/>
                <a:ea typeface="楷体_GB2312" pitchFamily="49" charset="-122"/>
              </a:rPr>
              <a:t>二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、状态空间搜索策略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762000" y="1606927"/>
            <a:ext cx="7772400" cy="3293209"/>
            <a:chOff x="762000" y="1606927"/>
            <a:chExt cx="7772400" cy="3293209"/>
          </a:xfrm>
        </p:grpSpPr>
        <p:sp>
          <p:nvSpPr>
            <p:cNvPr id="4" name="Text Box 6"/>
            <p:cNvSpPr txBox="1">
              <a:spLocks noChangeArrowheads="1"/>
            </p:cNvSpPr>
            <p:nvPr/>
          </p:nvSpPr>
          <p:spPr bwMode="auto">
            <a:xfrm>
              <a:off x="762000" y="1606927"/>
              <a:ext cx="1727200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lnSpc>
                  <a:spcPct val="200000"/>
                </a:lnSpc>
              </a:pPr>
              <a:r>
                <a:rPr lang="zh-CN" altLang="en-US" dirty="0" smtClean="0">
                  <a:solidFill>
                    <a:srgbClr val="FF0000"/>
                  </a:solidFill>
                </a:rPr>
                <a:t>问题归约图</a:t>
              </a:r>
              <a:endParaRPr lang="zh-CN" altLang="en-US" dirty="0">
                <a:solidFill>
                  <a:srgbClr val="FF0000"/>
                </a:solidFill>
              </a:endParaRP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原始问题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中间问题                </a:t>
              </a:r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/>
                <a:t>本原</a:t>
              </a:r>
              <a:r>
                <a:rPr lang="zh-CN" altLang="en-US" sz="2000" dirty="0" smtClean="0"/>
                <a:t>问题</a:t>
              </a:r>
              <a:endParaRPr lang="zh-CN" altLang="en-US" sz="2000" dirty="0"/>
            </a:p>
            <a:p>
              <a:pPr algn="r"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  操作符</a:t>
              </a:r>
              <a:endParaRPr lang="zh-CN" altLang="en-US" sz="2000" dirty="0"/>
            </a:p>
          </p:txBody>
        </p:sp>
        <p:sp>
          <p:nvSpPr>
            <p:cNvPr id="5" name="Text Box 7"/>
            <p:cNvSpPr txBox="1">
              <a:spLocks noChangeArrowheads="1"/>
            </p:cNvSpPr>
            <p:nvPr/>
          </p:nvSpPr>
          <p:spPr bwMode="auto">
            <a:xfrm>
              <a:off x="3666836" y="1606927"/>
              <a:ext cx="4867564" cy="32932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dirty="0">
                  <a:solidFill>
                    <a:srgbClr val="FF0000"/>
                  </a:solidFill>
                </a:rPr>
                <a:t>与或图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起始节点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中间节点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/>
                <a:t>终叶节点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2000" dirty="0">
                  <a:latin typeface="宋体" panose="02010600030101010101" pitchFamily="2" charset="-122"/>
                </a:rPr>
                <a:t>生成</a:t>
              </a:r>
              <a:r>
                <a:rPr lang="zh-CN" altLang="en-US" sz="2000" dirty="0" smtClean="0"/>
                <a:t>“与</a:t>
              </a:r>
              <a:r>
                <a:rPr lang="en-US" altLang="zh-CN" sz="2000" dirty="0" smtClean="0"/>
                <a:t>/</a:t>
              </a:r>
              <a:r>
                <a:rPr lang="zh-CN" altLang="en-US" sz="2000" dirty="0" smtClean="0"/>
                <a:t>或”</a:t>
              </a:r>
              <a:r>
                <a:rPr lang="zh-CN" altLang="en-US" sz="2000" dirty="0">
                  <a:latin typeface="宋体" panose="02010600030101010101" pitchFamily="2" charset="-122"/>
                </a:rPr>
                <a:t>后继节点的有向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弧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(</a:t>
              </a:r>
              <a:r>
                <a:rPr lang="zh-CN" altLang="en-US" sz="2000" dirty="0" smtClean="0">
                  <a:latin typeface="宋体" panose="02010600030101010101" pitchFamily="2" charset="-122"/>
                </a:rPr>
                <a:t>边</a:t>
              </a:r>
              <a:r>
                <a:rPr lang="en-US" altLang="zh-CN" sz="2000" dirty="0" smtClean="0">
                  <a:latin typeface="宋体" panose="02010600030101010101" pitchFamily="2" charset="-122"/>
                </a:rPr>
                <a:t>)</a:t>
              </a:r>
              <a:r>
                <a:rPr lang="en-US" altLang="zh-CN" sz="2000" dirty="0" smtClean="0"/>
                <a:t> </a:t>
              </a:r>
              <a:endParaRPr lang="en-US" altLang="zh-CN" sz="2000" dirty="0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2567709" y="2713438"/>
              <a:ext cx="1099127" cy="1828800"/>
              <a:chOff x="2567709" y="2713438"/>
              <a:chExt cx="1099127" cy="1828800"/>
            </a:xfrm>
          </p:grpSpPr>
          <p:cxnSp>
            <p:nvCxnSpPr>
              <p:cNvPr id="11" name="直接连接符 10"/>
              <p:cNvCxnSpPr/>
              <p:nvPr/>
            </p:nvCxnSpPr>
            <p:spPr bwMode="auto">
              <a:xfrm>
                <a:off x="2567709" y="27134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/>
              <p:nvPr/>
            </p:nvCxnSpPr>
            <p:spPr bwMode="auto">
              <a:xfrm>
                <a:off x="2567709" y="33230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/>
              <p:nvPr/>
            </p:nvCxnSpPr>
            <p:spPr bwMode="auto">
              <a:xfrm>
                <a:off x="2567709" y="39326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 bwMode="auto">
              <a:xfrm>
                <a:off x="2567709" y="4542238"/>
                <a:ext cx="1099127" cy="0"/>
              </a:xfrm>
              <a:prstGeom prst="line">
                <a:avLst/>
              </a:prstGeom>
              <a:ln>
                <a:headEnd type="triangle" w="lg" len="lg"/>
                <a:tailEnd type="triangle" w="lg" len="lg"/>
              </a:ln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909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955675"/>
            <a:ext cx="3124200" cy="369888"/>
          </a:xfrm>
        </p:spPr>
        <p:txBody>
          <a:bodyPr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3.4.1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或树的概念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447800" y="2057400"/>
            <a:ext cx="2743200" cy="2873165"/>
            <a:chOff x="1905000" y="2438401"/>
            <a:chExt cx="2514600" cy="2873165"/>
          </a:xfrm>
        </p:grpSpPr>
        <p:grpSp>
          <p:nvGrpSpPr>
            <p:cNvPr id="12" name="组合 11"/>
            <p:cNvGrpSpPr/>
            <p:nvPr/>
          </p:nvGrpSpPr>
          <p:grpSpPr>
            <a:xfrm>
              <a:off x="1905000" y="2438401"/>
              <a:ext cx="2514600" cy="2123276"/>
              <a:chOff x="1905000" y="2438401"/>
              <a:chExt cx="2514600" cy="2123276"/>
            </a:xfrm>
          </p:grpSpPr>
          <p:sp>
            <p:nvSpPr>
              <p:cNvPr id="131088" name="椭圆 13"/>
              <p:cNvSpPr>
                <a:spLocks noChangeArrowheads="1"/>
              </p:cNvSpPr>
              <p:nvPr/>
            </p:nvSpPr>
            <p:spPr bwMode="auto">
              <a:xfrm>
                <a:off x="2856854" y="2438401"/>
                <a:ext cx="648346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9" name="椭圆 14"/>
              <p:cNvSpPr>
                <a:spLocks noChangeArrowheads="1"/>
              </p:cNvSpPr>
              <p:nvPr/>
            </p:nvSpPr>
            <p:spPr bwMode="auto">
              <a:xfrm>
                <a:off x="1905000" y="4042326"/>
                <a:ext cx="698182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90" name="椭圆 15"/>
              <p:cNvSpPr>
                <a:spLocks noChangeArrowheads="1"/>
              </p:cNvSpPr>
              <p:nvPr/>
            </p:nvSpPr>
            <p:spPr bwMode="auto">
              <a:xfrm>
                <a:off x="3702270" y="4042326"/>
                <a:ext cx="71733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91" name="直接连接符 16"/>
              <p:cNvCxnSpPr>
                <a:cxnSpLocks noChangeShapeType="1"/>
                <a:stCxn id="131088" idx="4"/>
                <a:endCxn id="131089" idx="0"/>
              </p:cNvCxnSpPr>
              <p:nvPr/>
            </p:nvCxnSpPr>
            <p:spPr bwMode="auto">
              <a:xfrm flipH="1">
                <a:off x="2254091" y="2957752"/>
                <a:ext cx="926936" cy="1084574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接连接符 17"/>
              <p:cNvCxnSpPr>
                <a:stCxn id="131088" idx="4"/>
                <a:endCxn id="131090" idx="0"/>
              </p:cNvCxnSpPr>
              <p:nvPr/>
            </p:nvCxnSpPr>
            <p:spPr bwMode="auto">
              <a:xfrm>
                <a:off x="3181027" y="2957752"/>
                <a:ext cx="879908" cy="108457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弧形 18"/>
              <p:cNvSpPr/>
              <p:nvPr/>
            </p:nvSpPr>
            <p:spPr bwMode="auto">
              <a:xfrm rot="7624748">
                <a:off x="2877383" y="2872399"/>
                <a:ext cx="576544" cy="637368"/>
              </a:xfrm>
              <a:prstGeom prst="arc">
                <a:avLst>
                  <a:gd name="adj1" fmla="val 15039383"/>
                  <a:gd name="adj2" fmla="val 2101708"/>
                </a:avLst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sp>
          <p:nvSpPr>
            <p:cNvPr id="21" name="矩形 20"/>
            <p:cNvSpPr/>
            <p:nvPr/>
          </p:nvSpPr>
          <p:spPr bwMode="auto">
            <a:xfrm>
              <a:off x="2012336" y="4942234"/>
              <a:ext cx="2306638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与运算→与节点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105400" y="1981200"/>
            <a:ext cx="2819400" cy="2936486"/>
            <a:chOff x="5334000" y="2362201"/>
            <a:chExt cx="2819400" cy="2936486"/>
          </a:xfrm>
        </p:grpSpPr>
        <p:grpSp>
          <p:nvGrpSpPr>
            <p:cNvPr id="15" name="组合 14"/>
            <p:cNvGrpSpPr/>
            <p:nvPr/>
          </p:nvGrpSpPr>
          <p:grpSpPr>
            <a:xfrm>
              <a:off x="5334000" y="2362201"/>
              <a:ext cx="2819400" cy="2270285"/>
              <a:chOff x="5334000" y="2362201"/>
              <a:chExt cx="2819400" cy="2270285"/>
            </a:xfrm>
          </p:grpSpPr>
          <p:sp>
            <p:nvSpPr>
              <p:cNvPr id="131081" name="椭圆 4"/>
              <p:cNvSpPr>
                <a:spLocks noChangeArrowheads="1"/>
              </p:cNvSpPr>
              <p:nvPr/>
            </p:nvSpPr>
            <p:spPr bwMode="auto">
              <a:xfrm>
                <a:off x="6433088" y="2362201"/>
                <a:ext cx="621224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</a:t>
                </a:r>
                <a:endParaRPr lang="zh-CN" altLang="en-US" dirty="0"/>
              </a:p>
            </p:txBody>
          </p:sp>
          <p:sp>
            <p:nvSpPr>
              <p:cNvPr id="131082" name="椭圆 5"/>
              <p:cNvSpPr>
                <a:spLocks noChangeArrowheads="1"/>
              </p:cNvSpPr>
              <p:nvPr/>
            </p:nvSpPr>
            <p:spPr bwMode="auto">
              <a:xfrm>
                <a:off x="53340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1.1</a:t>
                </a:r>
                <a:endParaRPr lang="zh-CN" altLang="en-US" dirty="0"/>
              </a:p>
            </p:txBody>
          </p:sp>
          <p:sp>
            <p:nvSpPr>
              <p:cNvPr id="131083" name="椭圆 6"/>
              <p:cNvSpPr>
                <a:spLocks noChangeArrowheads="1"/>
              </p:cNvSpPr>
              <p:nvPr/>
            </p:nvSpPr>
            <p:spPr bwMode="auto">
              <a:xfrm>
                <a:off x="7467600" y="4113135"/>
                <a:ext cx="685800" cy="519351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dirty="0" smtClean="0"/>
                  <a:t>1.2</a:t>
                </a:r>
                <a:endParaRPr lang="zh-CN" altLang="en-US" dirty="0"/>
              </a:p>
            </p:txBody>
          </p:sp>
          <p:cxnSp>
            <p:nvCxnSpPr>
              <p:cNvPr id="131084" name="直接连接符 8"/>
              <p:cNvCxnSpPr>
                <a:cxnSpLocks noChangeShapeType="1"/>
                <a:stCxn id="131081" idx="4"/>
                <a:endCxn id="131082" idx="0"/>
              </p:cNvCxnSpPr>
              <p:nvPr/>
            </p:nvCxnSpPr>
            <p:spPr bwMode="auto">
              <a:xfrm flipH="1">
                <a:off x="5676900" y="2881552"/>
                <a:ext cx="1066800" cy="1231583"/>
              </a:xfrm>
              <a:prstGeom prst="lin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直接连接符 10"/>
              <p:cNvCxnSpPr>
                <a:stCxn id="131081" idx="4"/>
                <a:endCxn id="131083" idx="0"/>
              </p:cNvCxnSpPr>
              <p:nvPr/>
            </p:nvCxnSpPr>
            <p:spPr bwMode="auto">
              <a:xfrm>
                <a:off x="6743700" y="2881552"/>
                <a:ext cx="1066800" cy="1231583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 bwMode="auto">
            <a:xfrm>
              <a:off x="5562600" y="4929355"/>
              <a:ext cx="2362200" cy="369332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0" tIns="0" rIns="0" bIns="0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或运算</a:t>
              </a:r>
              <a:r>
                <a:rPr lang="en-US" altLang="zh-CN" b="0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→</a:t>
              </a:r>
              <a:r>
                <a:rPr lang="zh-CN" altLang="en-US" dirty="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或节点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90563" y="1824037"/>
            <a:ext cx="7843837" cy="461963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图中，可通过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引入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附加节点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，使结构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(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与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或关系</a:t>
            </a:r>
            <a:r>
              <a:rPr lang="en-US" altLang="zh-CN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)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更清晰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  <a:cs typeface="楷体_GB2312"/>
              </a:rPr>
              <a:t>。</a:t>
            </a:r>
          </a:p>
        </p:txBody>
      </p:sp>
      <p:grpSp>
        <p:nvGrpSpPr>
          <p:cNvPr id="132099" name="组合 73"/>
          <p:cNvGrpSpPr>
            <a:grpSpLocks/>
          </p:cNvGrpSpPr>
          <p:nvPr/>
        </p:nvGrpSpPr>
        <p:grpSpPr bwMode="auto">
          <a:xfrm>
            <a:off x="815975" y="2514600"/>
            <a:ext cx="7575550" cy="2247900"/>
            <a:chOff x="815229" y="2654213"/>
            <a:chExt cx="7576139" cy="2248644"/>
          </a:xfrm>
        </p:grpSpPr>
        <p:grpSp>
          <p:nvGrpSpPr>
            <p:cNvPr id="132100" name="组合 41"/>
            <p:cNvGrpSpPr>
              <a:grpSpLocks/>
            </p:cNvGrpSpPr>
            <p:nvPr/>
          </p:nvGrpSpPr>
          <p:grpSpPr bwMode="auto">
            <a:xfrm>
              <a:off x="815229" y="2989156"/>
              <a:ext cx="3505200" cy="1815852"/>
              <a:chOff x="1066800" y="2731740"/>
              <a:chExt cx="3505200" cy="1815852"/>
            </a:xfrm>
          </p:grpSpPr>
          <p:sp>
            <p:nvSpPr>
              <p:cNvPr id="132122" name="椭圆 4"/>
              <p:cNvSpPr>
                <a:spLocks noChangeArrowheads="1"/>
              </p:cNvSpPr>
              <p:nvPr/>
            </p:nvSpPr>
            <p:spPr bwMode="auto">
              <a:xfrm>
                <a:off x="2628900" y="273174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23" name="椭圆 5"/>
              <p:cNvSpPr>
                <a:spLocks noChangeArrowheads="1"/>
              </p:cNvSpPr>
              <p:nvPr/>
            </p:nvSpPr>
            <p:spPr bwMode="auto">
              <a:xfrm>
                <a:off x="10668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24" name="椭圆 6"/>
              <p:cNvSpPr>
                <a:spLocks noChangeArrowheads="1"/>
              </p:cNvSpPr>
              <p:nvPr/>
            </p:nvSpPr>
            <p:spPr bwMode="auto">
              <a:xfrm>
                <a:off x="16560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25" name="椭圆 7"/>
              <p:cNvSpPr>
                <a:spLocks noChangeArrowheads="1"/>
              </p:cNvSpPr>
              <p:nvPr/>
            </p:nvSpPr>
            <p:spPr bwMode="auto">
              <a:xfrm>
                <a:off x="2247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sp>
            <p:nvSpPr>
              <p:cNvPr id="132126" name="椭圆 8"/>
              <p:cNvSpPr>
                <a:spLocks noChangeArrowheads="1"/>
              </p:cNvSpPr>
              <p:nvPr/>
            </p:nvSpPr>
            <p:spPr bwMode="auto">
              <a:xfrm>
                <a:off x="30099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27" name="椭圆 9"/>
              <p:cNvSpPr>
                <a:spLocks noChangeArrowheads="1"/>
              </p:cNvSpPr>
              <p:nvPr/>
            </p:nvSpPr>
            <p:spPr bwMode="auto">
              <a:xfrm>
                <a:off x="3599108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28" name="椭圆 10"/>
              <p:cNvSpPr>
                <a:spLocks noChangeArrowheads="1"/>
              </p:cNvSpPr>
              <p:nvPr/>
            </p:nvSpPr>
            <p:spPr bwMode="auto">
              <a:xfrm>
                <a:off x="4191000" y="411480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13" name="直接连接符 12"/>
              <p:cNvCxnSpPr>
                <a:stCxn id="132122" idx="4"/>
                <a:endCxn id="132123" idx="0"/>
              </p:cNvCxnSpPr>
              <p:nvPr/>
            </p:nvCxnSpPr>
            <p:spPr bwMode="auto">
              <a:xfrm flipH="1">
                <a:off x="1257315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132122" idx="4"/>
                <a:endCxn id="132124" idx="0"/>
              </p:cNvCxnSpPr>
              <p:nvPr/>
            </p:nvCxnSpPr>
            <p:spPr bwMode="auto">
              <a:xfrm flipH="1">
                <a:off x="1846324" y="3163814"/>
                <a:ext cx="973213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32122" idx="4"/>
                <a:endCxn id="132125" idx="0"/>
              </p:cNvCxnSpPr>
              <p:nvPr/>
            </p:nvCxnSpPr>
            <p:spPr bwMode="auto">
              <a:xfrm flipH="1">
                <a:off x="243850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132122" idx="4"/>
                <a:endCxn id="132126" idx="0"/>
              </p:cNvCxnSpPr>
              <p:nvPr/>
            </p:nvCxnSpPr>
            <p:spPr bwMode="auto">
              <a:xfrm>
                <a:off x="2819537" y="3163814"/>
                <a:ext cx="381030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32122" idx="4"/>
                <a:endCxn id="132127" idx="0"/>
              </p:cNvCxnSpPr>
              <p:nvPr/>
            </p:nvCxnSpPr>
            <p:spPr bwMode="auto">
              <a:xfrm>
                <a:off x="2819537" y="3163814"/>
                <a:ext cx="970039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32122" idx="4"/>
                <a:endCxn id="132128" idx="0"/>
              </p:cNvCxnSpPr>
              <p:nvPr/>
            </p:nvCxnSpPr>
            <p:spPr bwMode="auto">
              <a:xfrm>
                <a:off x="2819537" y="3163814"/>
                <a:ext cx="1562222" cy="95122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任意多边形 24"/>
              <p:cNvSpPr/>
              <p:nvPr/>
            </p:nvSpPr>
            <p:spPr bwMode="auto">
              <a:xfrm>
                <a:off x="2427394" y="3400429"/>
                <a:ext cx="265133" cy="120690"/>
              </a:xfrm>
              <a:custGeom>
                <a:avLst/>
                <a:gdLst>
                  <a:gd name="connsiteX0" fmla="*/ 7010 w 264588"/>
                  <a:gd name="connsiteY0" fmla="*/ 0 h 121096"/>
                  <a:gd name="connsiteX1" fmla="*/ 32768 w 264588"/>
                  <a:gd name="connsiteY1" fmla="*/ 115909 h 121096"/>
                  <a:gd name="connsiteX2" fmla="*/ 264588 w 264588"/>
                  <a:gd name="connsiteY2" fmla="*/ 90152 h 121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64588" h="121096">
                    <a:moveTo>
                      <a:pt x="7010" y="0"/>
                    </a:moveTo>
                    <a:cubicBezTo>
                      <a:pt x="-1576" y="50442"/>
                      <a:pt x="-10162" y="100884"/>
                      <a:pt x="32768" y="115909"/>
                    </a:cubicBezTo>
                    <a:cubicBezTo>
                      <a:pt x="75698" y="130934"/>
                      <a:pt x="170143" y="110543"/>
                      <a:pt x="264588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26" name="任意多边形 25"/>
              <p:cNvSpPr/>
              <p:nvPr/>
            </p:nvSpPr>
            <p:spPr bwMode="auto">
              <a:xfrm>
                <a:off x="2937021" y="3400429"/>
                <a:ext cx="115897" cy="80990"/>
              </a:xfrm>
              <a:custGeom>
                <a:avLst/>
                <a:gdLst>
                  <a:gd name="connsiteX0" fmla="*/ 0 w 115910"/>
                  <a:gd name="connsiteY0" fmla="*/ 64394 h 81482"/>
                  <a:gd name="connsiteX1" fmla="*/ 90152 w 115910"/>
                  <a:gd name="connsiteY1" fmla="*/ 77273 h 81482"/>
                  <a:gd name="connsiteX2" fmla="*/ 115910 w 115910"/>
                  <a:gd name="connsiteY2" fmla="*/ 0 h 81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5910" h="81482">
                    <a:moveTo>
                      <a:pt x="0" y="64394"/>
                    </a:moveTo>
                    <a:cubicBezTo>
                      <a:pt x="35417" y="76199"/>
                      <a:pt x="70834" y="88005"/>
                      <a:pt x="90152" y="77273"/>
                    </a:cubicBezTo>
                    <a:cubicBezTo>
                      <a:pt x="109470" y="66541"/>
                      <a:pt x="112690" y="33270"/>
                      <a:pt x="115910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grpSp>
          <p:nvGrpSpPr>
            <p:cNvPr id="132101" name="组合 69"/>
            <p:cNvGrpSpPr>
              <a:grpSpLocks/>
            </p:cNvGrpSpPr>
            <p:nvPr/>
          </p:nvGrpSpPr>
          <p:grpSpPr bwMode="auto">
            <a:xfrm>
              <a:off x="5486400" y="2654213"/>
              <a:ext cx="2904968" cy="2248644"/>
              <a:chOff x="5040741" y="2462808"/>
              <a:chExt cx="2904968" cy="2248644"/>
            </a:xfrm>
          </p:grpSpPr>
          <p:sp>
            <p:nvSpPr>
              <p:cNvPr id="132103" name="椭圆 26"/>
              <p:cNvSpPr>
                <a:spLocks noChangeArrowheads="1"/>
              </p:cNvSpPr>
              <p:nvPr/>
            </p:nvSpPr>
            <p:spPr bwMode="auto">
              <a:xfrm>
                <a:off x="6575170" y="2462808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A</a:t>
                </a:r>
                <a:endParaRPr lang="zh-CN" altLang="en-US" sz="2000"/>
              </a:p>
            </p:txBody>
          </p:sp>
          <p:sp>
            <p:nvSpPr>
              <p:cNvPr id="132104" name="椭圆 27"/>
              <p:cNvSpPr>
                <a:spLocks noChangeArrowheads="1"/>
              </p:cNvSpPr>
              <p:nvPr/>
            </p:nvSpPr>
            <p:spPr bwMode="auto">
              <a:xfrm>
                <a:off x="5990827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M</a:t>
                </a:r>
                <a:endParaRPr lang="zh-CN" altLang="en-US" sz="2000"/>
              </a:p>
            </p:txBody>
          </p:sp>
          <p:sp>
            <p:nvSpPr>
              <p:cNvPr id="132105" name="椭圆 28"/>
              <p:cNvSpPr>
                <a:spLocks noChangeArrowheads="1"/>
              </p:cNvSpPr>
              <p:nvPr/>
            </p:nvSpPr>
            <p:spPr bwMode="auto">
              <a:xfrm>
                <a:off x="6839758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N</a:t>
                </a:r>
                <a:endParaRPr lang="zh-CN" altLang="en-US" sz="2000"/>
              </a:p>
            </p:txBody>
          </p:sp>
          <p:sp>
            <p:nvSpPr>
              <p:cNvPr id="132106" name="椭圆 29"/>
              <p:cNvSpPr>
                <a:spLocks noChangeArrowheads="1"/>
              </p:cNvSpPr>
              <p:nvPr/>
            </p:nvSpPr>
            <p:spPr bwMode="auto">
              <a:xfrm>
                <a:off x="5040741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B</a:t>
                </a:r>
                <a:endParaRPr lang="zh-CN" altLang="en-US" sz="2000"/>
              </a:p>
            </p:txBody>
          </p:sp>
          <p:sp>
            <p:nvSpPr>
              <p:cNvPr id="132107" name="椭圆 30"/>
              <p:cNvSpPr>
                <a:spLocks noChangeArrowheads="1"/>
              </p:cNvSpPr>
              <p:nvPr/>
            </p:nvSpPr>
            <p:spPr bwMode="auto">
              <a:xfrm>
                <a:off x="6715778" y="4276011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E</a:t>
                </a:r>
                <a:endParaRPr lang="zh-CN" altLang="en-US" sz="2000"/>
              </a:p>
            </p:txBody>
          </p:sp>
          <p:sp>
            <p:nvSpPr>
              <p:cNvPr id="132108" name="椭圆 31"/>
              <p:cNvSpPr>
                <a:spLocks noChangeArrowheads="1"/>
              </p:cNvSpPr>
              <p:nvPr/>
            </p:nvSpPr>
            <p:spPr bwMode="auto">
              <a:xfrm>
                <a:off x="7200366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F</a:t>
                </a:r>
                <a:endParaRPr lang="zh-CN" altLang="en-US" sz="2000"/>
              </a:p>
            </p:txBody>
          </p:sp>
          <p:sp>
            <p:nvSpPr>
              <p:cNvPr id="132109" name="椭圆 32"/>
              <p:cNvSpPr>
                <a:spLocks noChangeArrowheads="1"/>
              </p:cNvSpPr>
              <p:nvPr/>
            </p:nvSpPr>
            <p:spPr bwMode="auto">
              <a:xfrm>
                <a:off x="7564709" y="3278609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G</a:t>
                </a:r>
                <a:endParaRPr lang="zh-CN" altLang="en-US" sz="2000"/>
              </a:p>
            </p:txBody>
          </p:sp>
          <p:cxnSp>
            <p:nvCxnSpPr>
              <p:cNvPr id="34" name="直接连接符 33"/>
              <p:cNvCxnSpPr>
                <a:stCxn id="132103" idx="4"/>
                <a:endCxn id="132104" idx="0"/>
              </p:cNvCxnSpPr>
              <p:nvPr/>
            </p:nvCxnSpPr>
            <p:spPr bwMode="auto">
              <a:xfrm flipH="1">
                <a:off x="6181860" y="2896339"/>
                <a:ext cx="584245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>
                <a:stCxn id="132103" idx="4"/>
                <a:endCxn id="132105" idx="0"/>
              </p:cNvCxnSpPr>
              <p:nvPr/>
            </p:nvCxnSpPr>
            <p:spPr bwMode="auto">
              <a:xfrm>
                <a:off x="6766105" y="2896339"/>
                <a:ext cx="263546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2112" name="椭圆 50"/>
              <p:cNvSpPr>
                <a:spLocks noChangeArrowheads="1"/>
              </p:cNvSpPr>
              <p:nvPr/>
            </p:nvSpPr>
            <p:spPr bwMode="auto">
              <a:xfrm>
                <a:off x="5558047" y="4278660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C</a:t>
                </a:r>
                <a:endParaRPr lang="zh-CN" altLang="en-US" sz="2000"/>
              </a:p>
            </p:txBody>
          </p:sp>
          <p:sp>
            <p:nvSpPr>
              <p:cNvPr id="132113" name="椭圆 51"/>
              <p:cNvSpPr>
                <a:spLocks noChangeArrowheads="1"/>
              </p:cNvSpPr>
              <p:nvPr/>
            </p:nvSpPr>
            <p:spPr bwMode="auto">
              <a:xfrm>
                <a:off x="6092498" y="4274367"/>
                <a:ext cx="381000" cy="432792"/>
              </a:xfrm>
              <a:prstGeom prst="ellipse">
                <a:avLst/>
              </a:prstGeom>
              <a:noFill/>
              <a:ln w="952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1pPr>
                <a:lvl2pPr marL="742950" indent="-28575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2pPr>
                <a:lvl3pPr marL="11430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3pPr>
                <a:lvl4pPr marL="16002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4pPr>
                <a:lvl5pPr marL="2057400" indent="-228600"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b="1">
                    <a:solidFill>
                      <a:schemeClr val="tx1"/>
                    </a:solidFill>
                    <a:latin typeface="楷体_GB2312" pitchFamily="49" charset="-122"/>
                    <a:ea typeface="楷体_GB2312" pitchFamily="49" charset="-122"/>
                  </a:defRPr>
                </a:lvl9pPr>
              </a:lstStyle>
              <a:p>
                <a:pPr algn="ctr" eaLnBrk="1" hangingPunct="1"/>
                <a:r>
                  <a:rPr lang="en-US" altLang="zh-CN" sz="2000"/>
                  <a:t>D</a:t>
                </a:r>
                <a:endParaRPr lang="zh-CN" altLang="en-US" sz="2000"/>
              </a:p>
            </p:txBody>
          </p:sp>
          <p:cxnSp>
            <p:nvCxnSpPr>
              <p:cNvPr id="54" name="直接连接符 53"/>
              <p:cNvCxnSpPr>
                <a:stCxn id="132104" idx="4"/>
                <a:endCxn id="132106" idx="0"/>
              </p:cNvCxnSpPr>
              <p:nvPr/>
            </p:nvCxnSpPr>
            <p:spPr bwMode="auto">
              <a:xfrm flipH="1">
                <a:off x="5230873" y="3710996"/>
                <a:ext cx="950987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直接连接符 55"/>
              <p:cNvCxnSpPr>
                <a:stCxn id="132104" idx="4"/>
                <a:endCxn id="132112" idx="0"/>
              </p:cNvCxnSpPr>
              <p:nvPr/>
            </p:nvCxnSpPr>
            <p:spPr bwMode="auto">
              <a:xfrm flipH="1">
                <a:off x="5748438" y="3710996"/>
                <a:ext cx="433422" cy="566926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直接连接符 57"/>
              <p:cNvCxnSpPr>
                <a:stCxn id="132104" idx="4"/>
                <a:endCxn id="132113" idx="0"/>
              </p:cNvCxnSpPr>
              <p:nvPr/>
            </p:nvCxnSpPr>
            <p:spPr bwMode="auto">
              <a:xfrm>
                <a:off x="6181860" y="3710996"/>
                <a:ext cx="101608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接连接符 62"/>
              <p:cNvCxnSpPr>
                <a:stCxn id="132105" idx="4"/>
                <a:endCxn id="132107" idx="0"/>
              </p:cNvCxnSpPr>
              <p:nvPr/>
            </p:nvCxnSpPr>
            <p:spPr bwMode="auto">
              <a:xfrm flipH="1">
                <a:off x="6905816" y="3710996"/>
                <a:ext cx="123835" cy="565337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/>
              <p:cNvCxnSpPr>
                <a:stCxn id="132105" idx="4"/>
                <a:endCxn id="132108" idx="0"/>
              </p:cNvCxnSpPr>
              <p:nvPr/>
            </p:nvCxnSpPr>
            <p:spPr bwMode="auto">
              <a:xfrm>
                <a:off x="7029651" y="3710996"/>
                <a:ext cx="360390" cy="563750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接连接符 66"/>
              <p:cNvCxnSpPr>
                <a:stCxn id="132103" idx="4"/>
                <a:endCxn id="132109" idx="0"/>
              </p:cNvCxnSpPr>
              <p:nvPr/>
            </p:nvCxnSpPr>
            <p:spPr bwMode="auto">
              <a:xfrm>
                <a:off x="6766105" y="2896339"/>
                <a:ext cx="989089" cy="382714"/>
              </a:xfrm>
              <a:prstGeom prst="line">
                <a:avLst/>
              </a:pr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" name="任意多边形 67"/>
              <p:cNvSpPr/>
              <p:nvPr/>
            </p:nvSpPr>
            <p:spPr bwMode="auto">
              <a:xfrm>
                <a:off x="5950067" y="3838038"/>
                <a:ext cx="282597" cy="120690"/>
              </a:xfrm>
              <a:custGeom>
                <a:avLst/>
                <a:gdLst>
                  <a:gd name="connsiteX0" fmla="*/ 0 w 283336"/>
                  <a:gd name="connsiteY0" fmla="*/ 0 h 121097"/>
                  <a:gd name="connsiteX1" fmla="*/ 51516 w 283336"/>
                  <a:gd name="connsiteY1" fmla="*/ 115910 h 121097"/>
                  <a:gd name="connsiteX2" fmla="*/ 283336 w 283336"/>
                  <a:gd name="connsiteY2" fmla="*/ 90152 h 121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3336" h="121097">
                    <a:moveTo>
                      <a:pt x="0" y="0"/>
                    </a:moveTo>
                    <a:cubicBezTo>
                      <a:pt x="2146" y="50442"/>
                      <a:pt x="4293" y="100885"/>
                      <a:pt x="51516" y="115910"/>
                    </a:cubicBezTo>
                    <a:cubicBezTo>
                      <a:pt x="98739" y="130935"/>
                      <a:pt x="191037" y="110543"/>
                      <a:pt x="283336" y="90152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 bwMode="auto">
              <a:xfrm>
                <a:off x="6993135" y="3863446"/>
                <a:ext cx="128598" cy="52405"/>
              </a:xfrm>
              <a:custGeom>
                <a:avLst/>
                <a:gdLst>
                  <a:gd name="connsiteX0" fmla="*/ 0 w 128789"/>
                  <a:gd name="connsiteY0" fmla="*/ 12879 h 51670"/>
                  <a:gd name="connsiteX1" fmla="*/ 77273 w 128789"/>
                  <a:gd name="connsiteY1" fmla="*/ 51515 h 51670"/>
                  <a:gd name="connsiteX2" fmla="*/ 128789 w 128789"/>
                  <a:gd name="connsiteY2" fmla="*/ 0 h 51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28789" h="51670">
                    <a:moveTo>
                      <a:pt x="0" y="12879"/>
                    </a:moveTo>
                    <a:cubicBezTo>
                      <a:pt x="27904" y="33270"/>
                      <a:pt x="55808" y="53662"/>
                      <a:pt x="77273" y="51515"/>
                    </a:cubicBezTo>
                    <a:cubicBezTo>
                      <a:pt x="98738" y="49369"/>
                      <a:pt x="113763" y="24684"/>
                      <a:pt x="128789" y="0"/>
                    </a:cubicBezTo>
                  </a:path>
                </a:pathLst>
              </a:custGeom>
              <a:ln/>
              <a:extLst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lIns="0" tIns="0" rIns="0" bIns="0">
                <a:spAutoFit/>
              </a:bodyPr>
              <a:lstStyle/>
              <a:p>
                <a:pPr eaLnBrk="1" hangingPunct="1">
                  <a:defRPr/>
                </a:pPr>
                <a:endParaRPr lang="zh-CN" altLang="en-US">
                  <a:latin typeface="楷体_GB2312" pitchFamily="49" charset="-122"/>
                  <a:ea typeface="楷体_GB2312" pitchFamily="49" charset="-122"/>
                </a:endParaRPr>
              </a:p>
            </p:txBody>
          </p:sp>
        </p:grpSp>
        <p:cxnSp>
          <p:nvCxnSpPr>
            <p:cNvPr id="72" name="直接箭头连接符 71"/>
            <p:cNvCxnSpPr/>
            <p:nvPr/>
          </p:nvCxnSpPr>
          <p:spPr bwMode="auto">
            <a:xfrm flipV="1">
              <a:off x="4493753" y="3686430"/>
              <a:ext cx="916058" cy="0"/>
            </a:xfrm>
            <a:prstGeom prst="straightConnector1">
              <a:avLst/>
            </a:prstGeom>
            <a:ln w="34925">
              <a:tailEnd type="triangle"/>
            </a:ln>
            <a:extLst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9248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，其递归定义为：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r>
              <a:rPr lang="en-US" altLang="zh-CN" sz="2000" dirty="0" smtClean="0">
                <a:latin typeface="宋体" panose="02010600030101010101" pitchFamily="2" charset="-122"/>
                <a:ea typeface="楷体_GB2312" pitchFamily="49" charset="-122"/>
              </a:rPr>
              <a:t>(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本原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问题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直接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关联</a:t>
            </a: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)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8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⑵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节点，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中只要</a:t>
            </a:r>
            <a:r>
              <a:rPr lang="zh-CN" altLang="en-US" sz="2000" u="wavyDbl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一个可解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非终叶结点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只有当所有子节点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    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85800" y="940713"/>
            <a:ext cx="7239000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000" dirty="0">
                <a:latin typeface="+mn-ea"/>
                <a:ea typeface="+mn-ea"/>
                <a:cs typeface="楷体_GB2312"/>
              </a:rPr>
              <a:t>基于“与</a:t>
            </a:r>
            <a:r>
              <a:rPr lang="en-US" altLang="zh-CN" sz="2000" dirty="0">
                <a:latin typeface="+mn-ea"/>
                <a:ea typeface="+mn-ea"/>
                <a:cs typeface="楷体_GB2312"/>
              </a:rPr>
              <a:t>/</a:t>
            </a:r>
            <a:r>
              <a:rPr lang="zh-CN" altLang="en-US" sz="2000" dirty="0" smtClean="0">
                <a:latin typeface="+mn-ea"/>
                <a:ea typeface="+mn-ea"/>
                <a:cs typeface="楷体_GB2312"/>
              </a:rPr>
              <a:t>或树”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搜索过程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，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目的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在于表明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起始节点有解</a:t>
            </a:r>
            <a:r>
              <a:rPr lang="zh-CN" altLang="en-US" sz="2000" dirty="0">
                <a:latin typeface="+mn-ea"/>
                <a:ea typeface="+mn-ea"/>
                <a:cs typeface="楷体_GB231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3"/>
          <p:cNvSpPr txBox="1">
            <a:spLocks noChangeArrowheads="1"/>
          </p:cNvSpPr>
          <p:nvPr/>
        </p:nvSpPr>
        <p:spPr bwMode="auto">
          <a:xfrm>
            <a:off x="685800" y="1676400"/>
            <a:ext cx="8001000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一个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800" dirty="0" smtClean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不可</a:t>
            </a:r>
            <a:r>
              <a:rPr lang="zh-CN" altLang="en-US" sz="28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解节点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，其递归定义为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：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⑴、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没有子节点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⑵、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或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，只有当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所有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子节点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全不可解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才不可解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8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⑶、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非终叶节点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含有“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与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”关系子节点，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只要</a:t>
            </a:r>
            <a:r>
              <a:rPr lang="zh-CN" altLang="en-US" sz="2000" u="wavyDbl" dirty="0" smtClean="0">
                <a:latin typeface="宋体" panose="02010600030101010101" pitchFamily="2" charset="-122"/>
                <a:ea typeface="楷体_GB2312" pitchFamily="49" charset="-122"/>
              </a:rPr>
              <a:t>子</a:t>
            </a:r>
            <a:r>
              <a:rPr lang="zh-CN" altLang="en-US" sz="2000" u="wavyDbl" dirty="0">
                <a:latin typeface="宋体" panose="02010600030101010101" pitchFamily="2" charset="-122"/>
                <a:ea typeface="楷体_GB2312" pitchFamily="49" charset="-122"/>
              </a:rPr>
              <a:t>节点中</a:t>
            </a:r>
            <a:r>
              <a:rPr lang="zh-CN" altLang="en-US" sz="2000" u="wavyDbl" dirty="0">
                <a:solidFill>
                  <a:srgbClr val="FF0000"/>
                </a:solidFill>
                <a:latin typeface="宋体" panose="02010600030101010101" pitchFamily="2" charset="-122"/>
                <a:ea typeface="楷体_GB2312" pitchFamily="49" charset="-122"/>
              </a:rPr>
              <a:t>有一个不可解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，</a:t>
            </a:r>
            <a:endParaRPr lang="en-US" altLang="zh-CN" sz="2000" dirty="0">
              <a:latin typeface="宋体" panose="02010600030101010101" pitchFamily="2" charset="-122"/>
              <a:ea typeface="楷体_GB2312" pitchFamily="49" charset="-122"/>
            </a:endParaRPr>
          </a:p>
          <a:p>
            <a:pPr algn="just">
              <a:lnSpc>
                <a:spcPts val="35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000" dirty="0">
                <a:latin typeface="宋体" panose="02010600030101010101" pitchFamily="2" charset="-122"/>
                <a:ea typeface="楷体_GB2312" pitchFamily="49" charset="-122"/>
              </a:rPr>
              <a:t>    </a:t>
            </a:r>
            <a:r>
              <a:rPr lang="zh-CN" altLang="en-US" sz="2000" dirty="0">
                <a:latin typeface="宋体" panose="02010600030101010101" pitchFamily="2" charset="-122"/>
                <a:ea typeface="楷体_GB2312" pitchFamily="49" charset="-122"/>
              </a:rPr>
              <a:t>该非终叶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节点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  <a:ea typeface="楷体_GB2312" pitchFamily="49" charset="-122"/>
              </a:rPr>
              <a:t>即不可解</a:t>
            </a:r>
            <a:r>
              <a:rPr lang="zh-CN" altLang="en-US" sz="2000" dirty="0" smtClean="0">
                <a:latin typeface="宋体" panose="02010600030101010101" pitchFamily="2" charset="-122"/>
                <a:ea typeface="楷体_GB2312" pitchFamily="49" charset="-122"/>
              </a:rPr>
              <a:t>。 </a:t>
            </a:r>
            <a:endParaRPr lang="zh-CN" altLang="en-US" sz="2000" dirty="0">
              <a:latin typeface="宋体" panose="02010600030101010101" pitchFamily="2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685800" y="990600"/>
            <a:ext cx="60960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“与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/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楷体_GB2312"/>
              </a:rPr>
              <a:t>或树”搜索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与“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楷体_GB2312"/>
              </a:rPr>
              <a:t>一般图搜索</a:t>
            </a:r>
            <a:r>
              <a:rPr lang="zh-CN" altLang="en-US" dirty="0" smtClean="0">
                <a:latin typeface="+mn-ea"/>
                <a:ea typeface="+mn-ea"/>
                <a:cs typeface="楷体_GB2312"/>
              </a:rPr>
              <a:t>”的</a:t>
            </a:r>
            <a:r>
              <a:rPr lang="zh-CN" altLang="en-US" dirty="0">
                <a:latin typeface="+mn-ea"/>
                <a:ea typeface="+mn-ea"/>
                <a:cs typeface="楷体_GB2312"/>
              </a:rPr>
              <a:t>比较：</a:t>
            </a: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654050" y="1828800"/>
            <a:ext cx="7880350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ts val="4100"/>
              </a:lnSpc>
              <a:spcBef>
                <a:spcPct val="0"/>
              </a:spcBef>
              <a:spcAft>
                <a:spcPts val="12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因为“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”节点的存在，使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或树结构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与普通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图结构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zh-CN" altLang="en-US" sz="24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一定差异</a:t>
            </a:r>
            <a:r>
              <a:rPr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需运用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适合“与</a:t>
            </a:r>
            <a:r>
              <a:rPr lang="en-US" altLang="zh-CN" sz="2400" u="wavyDbl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400" u="wavyDbl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或树”特点</a:t>
            </a:r>
            <a:r>
              <a:rPr lang="zh-CN" altLang="en-US" sz="2400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搜索技术。</a:t>
            </a:r>
            <a:endParaRPr lang="en-US" altLang="zh-CN" sz="2400" dirty="0" smtClean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4100"/>
              </a:lnSpc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en-US" altLang="zh-CN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---</a:t>
            </a:r>
            <a:r>
              <a:rPr lang="zh-CN" altLang="en-US" sz="24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区别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两类问题求解方法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主要依据</a:t>
            </a: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171" y="1815920"/>
            <a:ext cx="7969429" cy="3746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endParaRPr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检查“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或节点”的后继节点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与一般图搜索方法相同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。即，一旦找到一条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从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初始状态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沿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或节点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通向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目标状态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的路径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，即求得解。除非该路径被证明是失败的，否则算法就需要搜索另一条路径。（深度特性）</a:t>
            </a:r>
            <a:endParaRPr lang="en-US" altLang="zh-CN" sz="8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endParaRPr lang="en-US" altLang="zh-CN" sz="24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0" indent="0" algn="just">
              <a:lnSpc>
                <a:spcPts val="3200"/>
              </a:lnSpc>
              <a:spcBef>
                <a:spcPct val="0"/>
              </a:spcBef>
              <a:spcAft>
                <a:spcPts val="180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与节点</a:t>
            </a:r>
            <a:r>
              <a:rPr lang="zh-CN" altLang="en-US" sz="2000" dirty="0" smtClean="0">
                <a:latin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，要证明其</a:t>
            </a:r>
            <a:r>
              <a:rPr lang="zh-CN" altLang="en-US" sz="2000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父节点可解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，必须证明其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所有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“与”关系的后继节点都可解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。（宽度特性）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 marL="357188" indent="-357188" algn="just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两种代表性算法：</a:t>
            </a:r>
            <a:r>
              <a:rPr lang="en-US" altLang="zh-CN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altLang="zh-CN" sz="2400" baseline="40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算法、博弈树算法。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37316" y="461149"/>
            <a:ext cx="7822842" cy="9489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一般图搜索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方法相比，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或树”搜索</a:t>
            </a:r>
            <a:r>
              <a:rPr lang="zh-CN" altLang="en-US" sz="2000" u="wavyDbl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需保存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更多节点记录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，</a:t>
            </a:r>
            <a:endParaRPr lang="en-US" altLang="zh-CN" sz="2000" dirty="0" smtClean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ts val="3700"/>
              </a:lnSpc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尤其是</a:t>
            </a:r>
            <a:r>
              <a:rPr lang="zh-CN" altLang="en-US" sz="2000" u="wavyDbl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检查</a:t>
            </a:r>
            <a:r>
              <a:rPr lang="zh-CN" altLang="en-US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“与</a:t>
            </a:r>
            <a:r>
              <a:rPr lang="en-US" altLang="zh-CN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u="wavyDbl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或”节点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方法不同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8432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27432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或树的搜索策略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24874" y="1765479"/>
            <a:ext cx="7950558" cy="364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运用“与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或树”方法求解问题时，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首先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需定义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及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分解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变换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问题的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然后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用定义的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描述方法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算符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搜索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生成“与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或树”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，从而求得原始问题的解。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或树中，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某个节点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是否为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由其子节点确定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。由“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来确定其父节点、祖父节点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初始节点。</a:t>
            </a:r>
            <a:endParaRPr lang="en-US" altLang="zh-CN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考查节点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是否可解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的过程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57188" indent="-357188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或树的搜索过程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就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反复运用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标记过程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直到</a:t>
            </a:r>
            <a:r>
              <a:rPr lang="zh-CN" altLang="en-US" sz="2000" b="1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b="1" u="wavyDbl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原始问题</a:t>
            </a:r>
            <a:r>
              <a:rPr lang="en-US" altLang="zh-CN" sz="2000" b="1" u="wavyDbl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被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不可解节点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为止。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37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52600"/>
            <a:ext cx="784860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可解节点</a:t>
            </a:r>
            <a:r>
              <a:rPr lang="zh-CN" altLang="en-US" sz="2000" dirty="0">
                <a:latin typeface="+mn-ea"/>
                <a:ea typeface="+mn-ea"/>
              </a:rPr>
              <a:t>，算法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成功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有解）</a:t>
            </a:r>
          </a:p>
          <a:p>
            <a:pPr marL="342900" indent="-342900" algn="just">
              <a:lnSpc>
                <a:spcPct val="150000"/>
              </a:lnSpc>
              <a:spcBef>
                <a:spcPts val="0"/>
              </a:spcBef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dirty="0" smtClean="0">
                <a:latin typeface="+mn-ea"/>
                <a:ea typeface="+mn-ea"/>
              </a:rPr>
              <a:t>若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初始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能被标记为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lang="zh-CN" altLang="en-US" sz="2000" dirty="0" smtClean="0">
                <a:latin typeface="+mn-ea"/>
                <a:ea typeface="+mn-ea"/>
              </a:rPr>
              <a:t>，算法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失败结束</a:t>
            </a:r>
            <a:r>
              <a:rPr lang="zh-CN" altLang="en-US" sz="2000" dirty="0" smtClean="0">
                <a:latin typeface="+mn-ea"/>
                <a:ea typeface="+mn-ea"/>
              </a:rPr>
              <a:t>。（</a:t>
            </a:r>
            <a:r>
              <a:rPr lang="zh-CN" altLang="en-US" sz="2000" dirty="0">
                <a:latin typeface="+mn-ea"/>
                <a:ea typeface="+mn-ea"/>
              </a:rPr>
              <a:t>无解）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09600" y="986135"/>
            <a:ext cx="4648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dirty="0" smtClean="0">
                <a:latin typeface="+mn-ea"/>
                <a:ea typeface="+mn-ea"/>
              </a:rPr>
              <a:t>“与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en-US" dirty="0" smtClean="0">
                <a:latin typeface="+mn-ea"/>
                <a:ea typeface="+mn-ea"/>
              </a:rPr>
              <a:t>或树”搜索算法的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结束条件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635358" y="2895600"/>
            <a:ext cx="79752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解图</a:t>
            </a: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由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最少的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构成</a:t>
            </a:r>
            <a:r>
              <a:rPr lang="zh-CN" altLang="en-US" sz="2000" dirty="0"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子图</a:t>
            </a:r>
            <a:r>
              <a:rPr lang="zh-CN" altLang="en-US" sz="2000" dirty="0">
                <a:latin typeface="宋体" panose="02010600030101010101" pitchFamily="2" charset="-122"/>
              </a:rPr>
              <a:t>；</a:t>
            </a:r>
            <a:endParaRPr lang="en-US" altLang="zh-CN" sz="2000" dirty="0" smtClean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dirty="0">
                <a:latin typeface="宋体" panose="02010600030101010101" pitchFamily="2" charset="-122"/>
              </a:rPr>
              <a:t> </a:t>
            </a:r>
            <a:r>
              <a:rPr lang="en-US" altLang="zh-CN" sz="2000" dirty="0" smtClean="0">
                <a:latin typeface="宋体" panose="02010600030101010101" pitchFamily="2" charset="-122"/>
              </a:rPr>
              <a:t>   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可解节点</a:t>
            </a:r>
            <a:r>
              <a:rPr lang="zh-CN" altLang="en-US" sz="2000" dirty="0" smtClean="0">
                <a:latin typeface="宋体" panose="02010600030101010101" pitchFamily="2" charset="-122"/>
              </a:rPr>
              <a:t>即表明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初始节点</a:t>
            </a:r>
            <a:r>
              <a:rPr lang="zh-CN" altLang="en-US" sz="2000" dirty="0">
                <a:solidFill>
                  <a:srgbClr val="FF0000"/>
                </a:solidFill>
                <a:latin typeface="宋体" panose="02010600030101010101" pitchFamily="2" charset="-122"/>
              </a:rPr>
              <a:t>是可解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。</a:t>
            </a:r>
            <a:r>
              <a:rPr lang="en-US" altLang="zh-CN" sz="2000" dirty="0" smtClean="0">
                <a:latin typeface="宋体" panose="02010600030101010101" pitchFamily="2" charset="-122"/>
              </a:rPr>
              <a:t>(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原始问题可解</a:t>
            </a:r>
            <a:r>
              <a:rPr lang="en-US" altLang="zh-CN" sz="2000" dirty="0" smtClean="0">
                <a:latin typeface="宋体" panose="02010600030101010101" pitchFamily="2" charset="-122"/>
              </a:rPr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38567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35358" y="1714542"/>
            <a:ext cx="6679842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特点：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</a:t>
            </a:r>
            <a:r>
              <a:rPr lang="zh-CN" altLang="en-US" sz="2000" dirty="0">
                <a:solidFill>
                  <a:srgbClr val="FF0000"/>
                </a:solidFill>
              </a:rPr>
              <a:t>或树</a:t>
            </a:r>
            <a:r>
              <a:rPr lang="zh-CN" altLang="en-US" sz="2000" dirty="0">
                <a:latin typeface="宋体" panose="02010600030101010101" pitchFamily="2" charset="-122"/>
              </a:rPr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只有一个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与或图</a:t>
            </a:r>
            <a:r>
              <a:rPr lang="zh-CN" altLang="en-US" sz="2000" dirty="0"/>
              <a:t>：</a:t>
            </a:r>
            <a:r>
              <a:rPr lang="zh-CN" altLang="en-US" sz="2000" dirty="0" smtClean="0">
                <a:latin typeface="宋体" panose="02010600030101010101" pitchFamily="2" charset="-122"/>
              </a:rPr>
              <a:t>除起始节点外，每个</a:t>
            </a:r>
            <a:r>
              <a:rPr lang="zh-CN" altLang="en-US" sz="2000" dirty="0">
                <a:latin typeface="宋体" panose="02010600030101010101" pitchFamily="2" charset="-122"/>
              </a:rPr>
              <a:t>节点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允许有多个</a:t>
            </a:r>
            <a:r>
              <a:rPr lang="zh-CN" altLang="en-US" sz="2000" dirty="0">
                <a:latin typeface="宋体" panose="02010600030101010101" pitchFamily="2" charset="-122"/>
              </a:rPr>
              <a:t>父</a:t>
            </a:r>
            <a:r>
              <a:rPr lang="zh-CN" altLang="en-US" sz="2000" dirty="0" smtClean="0">
                <a:latin typeface="宋体" panose="02010600030101010101" pitchFamily="2" charset="-122"/>
              </a:rPr>
              <a:t>节点。</a:t>
            </a:r>
            <a:endParaRPr lang="zh-CN" altLang="en-US" sz="2000" dirty="0"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FF0000"/>
                </a:solidFill>
              </a:rPr>
              <a:t>    两者关系</a:t>
            </a:r>
            <a:r>
              <a:rPr lang="zh-CN" altLang="en-US" sz="2000" dirty="0" smtClean="0"/>
              <a:t>：“与或树”是“与或图”的</a:t>
            </a:r>
            <a:r>
              <a:rPr lang="zh-CN" altLang="en-US" sz="2000" dirty="0">
                <a:solidFill>
                  <a:srgbClr val="0000FF"/>
                </a:solidFill>
              </a:rPr>
              <a:t>特例</a:t>
            </a: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35358" y="3810000"/>
            <a:ext cx="812764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  <a:latin typeface="宋体" panose="02010600030101010101" pitchFamily="2" charset="-122"/>
              </a:rPr>
              <a:t>约定</a:t>
            </a:r>
            <a:r>
              <a:rPr lang="zh-CN" altLang="en-US" dirty="0" smtClean="0">
                <a:solidFill>
                  <a:srgbClr val="FF0000"/>
                </a:solidFill>
                <a:latin typeface="宋体" panose="02010600030101010101" pitchFamily="2" charset="-122"/>
              </a:rPr>
              <a:t>：</a:t>
            </a:r>
            <a:endParaRPr lang="en-US" altLang="zh-CN" dirty="0" smtClean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2000" dirty="0" smtClean="0">
                <a:latin typeface="宋体" panose="02010600030101010101" pitchFamily="2" charset="-122"/>
              </a:rPr>
              <a:t>    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当前节点</a:t>
            </a:r>
            <a:r>
              <a:rPr lang="en-US" altLang="zh-CN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n</a:t>
            </a:r>
            <a:r>
              <a:rPr lang="zh-CN" altLang="en-US" sz="2000" dirty="0" smtClean="0">
                <a:latin typeface="宋体" panose="02010600030101010101" pitchFamily="2" charset="-122"/>
              </a:rPr>
              <a:t>生成子节点</a:t>
            </a:r>
            <a:r>
              <a:rPr lang="zh-CN" altLang="en-US" sz="2000" dirty="0">
                <a:latin typeface="宋体" panose="02010600030101010101" pitchFamily="2" charset="-122"/>
              </a:rPr>
              <a:t>时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u="wavyDbl" dirty="0" smtClean="0">
                <a:latin typeface="宋体" panose="02010600030101010101" pitchFamily="2" charset="-122"/>
              </a:rPr>
              <a:t>这些子节点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应是</a:t>
            </a:r>
            <a:r>
              <a:rPr lang="zh-CN" altLang="en-US" sz="2000" dirty="0">
                <a:solidFill>
                  <a:srgbClr val="0000FF"/>
                </a:solidFill>
                <a:latin typeface="宋体" panose="02010600030101010101" pitchFamily="2" charset="-122"/>
              </a:rPr>
              <a:t>搜索过程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中</a:t>
            </a:r>
            <a:r>
              <a:rPr lang="zh-CN" altLang="en-US" sz="20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未生成过</a:t>
            </a:r>
            <a:r>
              <a:rPr lang="zh-CN" altLang="en-US" sz="20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的</a:t>
            </a:r>
            <a:r>
              <a:rPr lang="zh-CN" altLang="en-US" sz="2000" dirty="0" smtClean="0">
                <a:latin typeface="宋体" panose="02010600030101010101" pitchFamily="2" charset="-122"/>
              </a:rPr>
              <a:t>，</a:t>
            </a:r>
            <a:r>
              <a:rPr lang="zh-CN" altLang="en-US" sz="2000" dirty="0">
                <a:latin typeface="宋体" panose="02010600030101010101" pitchFamily="2" charset="-122"/>
              </a:rPr>
              <a:t>并且以后也不会再生成它们。</a:t>
            </a:r>
            <a:r>
              <a:rPr lang="zh-CN" altLang="en-US" sz="2000" dirty="0"/>
              <a:t>（</a:t>
            </a:r>
            <a:r>
              <a:rPr lang="zh-CN" altLang="en-US" sz="2000" dirty="0" smtClean="0"/>
              <a:t>每个</a:t>
            </a:r>
            <a:r>
              <a:rPr lang="zh-CN" altLang="en-US" sz="2000" dirty="0"/>
              <a:t>节点只允许生成一次）</a:t>
            </a:r>
          </a:p>
        </p:txBody>
      </p:sp>
      <p:sp>
        <p:nvSpPr>
          <p:cNvPr id="2" name="圆角矩形标注 1"/>
          <p:cNvSpPr/>
          <p:nvPr/>
        </p:nvSpPr>
        <p:spPr bwMode="auto">
          <a:xfrm>
            <a:off x="7086600" y="1600200"/>
            <a:ext cx="1295400" cy="408623"/>
          </a:xfrm>
          <a:prstGeom prst="wedgeRoundRectCallout">
            <a:avLst>
              <a:gd name="adj1" fmla="val -56372"/>
              <a:gd name="adj2" fmla="val 202638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楷体_GB2312" pitchFamily="49" charset="-122"/>
                <a:ea typeface="楷体_GB2312" pitchFamily="49" charset="-122"/>
              </a:rPr>
              <a:t>上层节点</a:t>
            </a:r>
          </a:p>
        </p:txBody>
      </p:sp>
    </p:spTree>
    <p:extLst>
      <p:ext uri="{BB962C8B-B14F-4D97-AF65-F5344CB8AC3E}">
        <p14:creationId xmlns:p14="http://schemas.microsoft.com/office/powerpoint/2010/main" val="452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71395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4193456"/>
              </a:xfr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⑴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、将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给定的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𝟎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，对其进行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控制符操作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，生成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一组子状态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⑵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、检查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要求达到的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是否在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这些子状态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4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出现</a:t>
                </a:r>
                <a:r>
                  <a:rPr kumimoji="1" lang="zh-CN" altLang="en-US" sz="2400" b="1" dirty="0" smtClean="0">
                    <a:latin typeface="楷体_GB2312" pitchFamily="49" charset="-122"/>
                    <a:ea typeface="楷体_GB2312" pitchFamily="49" charset="-122"/>
                  </a:rPr>
                  <a:t>？</a:t>
                </a:r>
              </a:p>
              <a:p>
                <a:pPr marL="715963" indent="-182563" eaLnBrk="1" hangingPunct="1">
                  <a:lnSpc>
                    <a:spcPts val="2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出现</a:t>
                </a:r>
                <a:r>
                  <a:rPr kumimoji="1" lang="en-US" altLang="zh-CN" sz="18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搜索成功，找到问题的解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路径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</a:t>
                </a:r>
                <a:endParaRPr kumimoji="1" lang="en-US" altLang="zh-CN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marL="715963" indent="-182563" eaLnBrk="1" hangingPunct="1">
                  <a:lnSpc>
                    <a:spcPts val="27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未出现</a:t>
                </a:r>
                <a:r>
                  <a:rPr kumimoji="1" lang="en-US" altLang="zh-CN" sz="18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按</a:t>
                </a:r>
                <a:r>
                  <a:rPr kumimoji="1" lang="zh-CN" altLang="en-US" sz="1800" b="1" u="wavyDbl" dirty="0" smtClean="0">
                    <a:latin typeface="楷体_GB2312" pitchFamily="49" charset="-122"/>
                    <a:ea typeface="楷体_GB2312" pitchFamily="49" charset="-122"/>
                  </a:rPr>
                  <a:t>某种搜索策略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盲目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/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启发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从已生成的子状态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endParaRPr kumimoji="1" lang="en-US" altLang="zh-CN" sz="1800" b="1" dirty="0" smtClean="0">
                  <a:solidFill>
                    <a:srgbClr val="0000FF"/>
                  </a:solidFill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60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              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再选择一个状态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作为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当前状态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继续扩展。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1200"/>
                  </a:spcAft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⑶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、重复上述过程，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直到子状态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(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子节点</a:t>
                </a:r>
                <a:r>
                  <a:rPr kumimoji="1" lang="en-US" altLang="zh-CN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)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中</a:t>
                </a:r>
                <a:r>
                  <a:rPr kumimoji="1" lang="zh-CN" altLang="en-US" sz="24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出现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目标状态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𝑺</m:t>
                        </m:r>
                      </m:e>
                      <m:sub>
                        <m:r>
                          <a:rPr kumimoji="1"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𝒈</m:t>
                        </m:r>
                      </m:sub>
                    </m:sSub>
                  </m:oMath>
                </a14:m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或者没有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可继续扩展的节点为止。</a:t>
                </a: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对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一个节点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进行</a:t>
                </a:r>
                <a:r>
                  <a:rPr kumimoji="1" lang="zh-CN" altLang="en-US" sz="1800" b="1" dirty="0" smtClean="0">
                    <a:latin typeface="宋体" panose="02010600030101010101" pitchFamily="2" charset="-122"/>
                    <a:ea typeface="楷体_GB2312" pitchFamily="49" charset="-122"/>
                  </a:rPr>
                  <a:t>“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扩展</a:t>
                </a:r>
                <a:r>
                  <a:rPr kumimoji="1" lang="zh-CN" altLang="en-US" sz="1800" b="1" dirty="0" smtClean="0">
                    <a:latin typeface="宋体" panose="02010600030101010101" pitchFamily="2" charset="-122"/>
                    <a:ea typeface="楷体_GB2312" pitchFamily="49" charset="-122"/>
                  </a:rPr>
                  <a:t>”</a:t>
                </a:r>
                <a:r>
                  <a:rPr kumimoji="1" lang="en-US" altLang="zh-CN" sz="1800" dirty="0" smtClean="0">
                    <a:latin typeface="楷体_GB2312" pitchFamily="49" charset="-122"/>
                    <a:ea typeface="楷体_GB2312" pitchFamily="49" charset="-122"/>
                  </a:rPr>
                  <a:t>---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指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对该节点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施加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某个可用的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操作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，</a:t>
                </a:r>
                <a:r>
                  <a:rPr kumimoji="1" lang="zh-CN" altLang="en-US" sz="1800" b="1" u="wavyDbl" dirty="0" smtClean="0">
                    <a:latin typeface="楷体_GB2312" pitchFamily="49" charset="-122"/>
                    <a:ea typeface="楷体_GB2312" pitchFamily="49" charset="-122"/>
                  </a:rPr>
                  <a:t>生成该节点</a:t>
                </a:r>
                <a:endParaRPr kumimoji="1" lang="en-US" altLang="zh-CN" sz="1800" b="1" u="wavyDbl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 </a:t>
                </a:r>
                <a:r>
                  <a:rPr kumimoji="1" lang="zh-CN" altLang="en-US" sz="1800" b="1" u="wavyDbl" dirty="0" smtClean="0">
                    <a:latin typeface="楷体_GB2312" pitchFamily="49" charset="-122"/>
                    <a:ea typeface="楷体_GB2312" pitchFamily="49" charset="-122"/>
                  </a:rPr>
                  <a:t>的</a:t>
                </a:r>
                <a:r>
                  <a:rPr kumimoji="1" lang="zh-CN" altLang="en-US" sz="1800" b="1" dirty="0" smtClean="0">
                    <a:solidFill>
                      <a:srgbClr val="0000FF"/>
                    </a:solidFill>
                    <a:latin typeface="楷体_GB2312" pitchFamily="49" charset="-122"/>
                    <a:ea typeface="楷体_GB2312" pitchFamily="49" charset="-122"/>
                  </a:rPr>
                  <a:t>一组子节点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。另外，还须注意搜索策略、方向</a:t>
                </a:r>
                <a:r>
                  <a:rPr kumimoji="1" lang="zh-CN" altLang="en-US" sz="1800" b="1" dirty="0">
                    <a:latin typeface="楷体_GB2312" pitchFamily="49" charset="-122"/>
                    <a:ea typeface="楷体_GB2312" pitchFamily="49" charset="-122"/>
                  </a:rPr>
                  <a:t>、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限定。</a:t>
                </a:r>
                <a:endParaRPr kumimoji="1" lang="en-US" altLang="zh-CN" sz="1800" b="1" dirty="0" smtClean="0">
                  <a:latin typeface="楷体_GB2312" pitchFamily="49" charset="-122"/>
                  <a:ea typeface="楷体_GB2312" pitchFamily="49" charset="-122"/>
                </a:endParaRPr>
              </a:p>
              <a:p>
                <a:pPr eaLnBrk="1" hangingPunct="1">
                  <a:lnSpc>
                    <a:spcPts val="2700"/>
                  </a:lnSpc>
                  <a:spcBef>
                    <a:spcPct val="0"/>
                  </a:spcBef>
                  <a:buFont typeface="Wingdings" panose="05000000000000000000" pitchFamily="2" charset="2"/>
                  <a:buNone/>
                </a:pPr>
                <a:r>
                  <a:rPr kumimoji="1" lang="en-US" altLang="zh-CN" sz="1800" b="1" dirty="0">
                    <a:latin typeface="楷体_GB2312" pitchFamily="49" charset="-122"/>
                    <a:ea typeface="楷体_GB2312" pitchFamily="49" charset="-122"/>
                  </a:rPr>
                  <a:t> </a:t>
                </a:r>
                <a:r>
                  <a:rPr kumimoji="1" lang="en-US" altLang="zh-CN" sz="1800" b="1" dirty="0" smtClean="0">
                    <a:latin typeface="楷体_GB2312" pitchFamily="49" charset="-122"/>
                    <a:ea typeface="楷体_GB2312" pitchFamily="49" charset="-122"/>
                  </a:rPr>
                  <a:t>  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（</a:t>
                </a:r>
                <a:r>
                  <a:rPr kumimoji="1" lang="zh-CN" altLang="en-US" sz="1800" b="1" dirty="0" smtClean="0">
                    <a:solidFill>
                      <a:srgbClr val="FF0000"/>
                    </a:solidFill>
                    <a:latin typeface="楷体_GB2312" pitchFamily="49" charset="-122"/>
                    <a:ea typeface="楷体_GB2312" pitchFamily="49" charset="-122"/>
                  </a:rPr>
                  <a:t>实质：</a:t>
                </a:r>
                <a:r>
                  <a:rPr kumimoji="1" lang="zh-CN" altLang="en-US" sz="1800" b="1" dirty="0" smtClean="0">
                    <a:latin typeface="楷体_GB2312" pitchFamily="49" charset="-122"/>
                    <a:ea typeface="楷体_GB2312" pitchFamily="49" charset="-122"/>
                  </a:rPr>
                  <a:t>在普通算法中加入适用的策略）</a:t>
                </a:r>
              </a:p>
            </p:txBody>
          </p:sp>
        </mc:Choice>
        <mc:Fallback xmlns="">
          <p:sp>
            <p:nvSpPr>
              <p:cNvPr id="5713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626923" y="1779237"/>
                <a:ext cx="7974624" cy="4193456"/>
              </a:xfrm>
              <a:blipFill rotWithShape="0">
                <a:blip r:embed="rId2"/>
                <a:stretch>
                  <a:fillRect l="-1835" t="-1453" r="-13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747" name="Rectangle 5"/>
          <p:cNvSpPr>
            <a:spLocks noChangeArrowheads="1"/>
          </p:cNvSpPr>
          <p:nvPr/>
        </p:nvSpPr>
        <p:spPr bwMode="auto">
          <a:xfrm>
            <a:off x="636759" y="1061068"/>
            <a:ext cx="3886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schemeClr val="tx2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、状态空间搜索的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基本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3581400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或树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的一般搜索过程：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09600" y="1752600"/>
            <a:ext cx="815340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zh-CN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① </a:t>
            </a:r>
            <a:r>
              <a:rPr lang="zh-CN" altLang="en-US" sz="2000" dirty="0" smtClean="0">
                <a:solidFill>
                  <a:schemeClr val="tx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原始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问题</a:t>
            </a:r>
            <a:r>
              <a:rPr kumimoji="1" lang="zh-CN" altLang="en-US" sz="2000" dirty="0">
                <a:latin typeface="+mn-ea"/>
              </a:rPr>
              <a:t>作为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初始节点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</a:rPr>
              <a:t>S</a:t>
            </a:r>
            <a:r>
              <a:rPr kumimoji="1" lang="en-US" altLang="zh-CN" sz="2000" baseline="-10000" dirty="0">
                <a:solidFill>
                  <a:srgbClr val="0000FF"/>
                </a:solidFill>
                <a:latin typeface="+mn-ea"/>
              </a:rPr>
              <a:t>0</a:t>
            </a:r>
            <a:r>
              <a:rPr kumimoji="1" lang="zh-CN" altLang="en-US" sz="2000" dirty="0">
                <a:latin typeface="+mn-ea"/>
              </a:rPr>
              <a:t>，</a:t>
            </a:r>
            <a:r>
              <a:rPr kumimoji="1" lang="zh-CN" altLang="en-US" sz="2000" dirty="0" smtClean="0">
                <a:latin typeface="+mn-ea"/>
              </a:rPr>
              <a:t>并记为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当前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latin typeface="+mn-ea"/>
              </a:rPr>
              <a:t>；（</a:t>
            </a:r>
            <a:r>
              <a:rPr kumimoji="1"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+mn-ea"/>
              </a:rPr>
              <a:t>表）</a:t>
            </a:r>
            <a:endParaRPr lang="en-US" altLang="zh-CN" sz="2000" dirty="0">
              <a:solidFill>
                <a:schemeClr val="tx2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b="1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kumimoji="1" lang="en-US" altLang="zh-CN" sz="2000" b="1" dirty="0" smtClean="0">
                <a:latin typeface="+mn-ea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应用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分解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等价变换</a:t>
            </a:r>
            <a:r>
              <a:rPr kumimoji="1" lang="zh-CN" altLang="en-US" sz="2000" b="1" dirty="0" smtClean="0">
                <a:latin typeface="+mn-ea"/>
              </a:rPr>
              <a:t>操作，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当前节点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；（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表） </a:t>
            </a:r>
            <a:endParaRPr kumimoji="1" lang="en-US" altLang="zh-CN" sz="2000" b="1" dirty="0" smtClean="0">
              <a:latin typeface="+mn-ea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③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为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u="wavyDbl" dirty="0" smtClean="0">
                <a:latin typeface="+mn-ea"/>
              </a:rPr>
              <a:t>每个子节点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设置</a:t>
            </a:r>
            <a:r>
              <a:rPr kumimoji="1" lang="zh-CN" altLang="en-US" sz="2000" b="1" u="wavyDbl" dirty="0" smtClean="0">
                <a:latin typeface="+mn-ea"/>
              </a:rPr>
              <a:t>指向其父节点</a:t>
            </a:r>
            <a:r>
              <a:rPr kumimoji="1" lang="zh-CN" altLang="en-US" sz="2000" b="1" dirty="0" smtClean="0">
                <a:latin typeface="+mn-ea"/>
              </a:rPr>
              <a:t>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指针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800" b="1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④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latin typeface="+mn-ea"/>
                <a:ea typeface="宋体" panose="02010600030101010101" pitchFamily="2" charset="-122"/>
              </a:rPr>
              <a:t>再</a:t>
            </a:r>
            <a:r>
              <a:rPr kumimoji="1" lang="zh-CN" altLang="en-US" sz="2000" b="1" dirty="0" smtClean="0">
                <a:latin typeface="+mn-ea"/>
              </a:rPr>
              <a:t>选择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合适的子节点作为当前节点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，反复执行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kumimoji="1" lang="zh-CN" altLang="en-US" sz="2000" b="1" dirty="0" smtClean="0">
                <a:latin typeface="+mn-ea"/>
              </a:rPr>
              <a:t>和</a:t>
            </a:r>
            <a:r>
              <a:rPr kumimoji="1"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kumimoji="1" lang="zh-CN" altLang="en-US" sz="2000" b="1" dirty="0" smtClean="0">
                <a:latin typeface="+mn-ea"/>
              </a:rPr>
              <a:t>，过程中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需要</a:t>
            </a:r>
            <a:endParaRPr kumimoji="1"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   </a:t>
            </a:r>
            <a:r>
              <a:rPr kumimoji="1" lang="zh-CN" altLang="en-US" sz="2400" b="1" dirty="0" smtClean="0">
                <a:solidFill>
                  <a:srgbClr val="FF0000"/>
                </a:solidFill>
                <a:latin typeface="+mn-ea"/>
              </a:rPr>
              <a:t>多次调用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“可解</a:t>
            </a:r>
            <a:r>
              <a:rPr kumimoji="1" lang="en-US" altLang="zh-CN" sz="2000" b="1" dirty="0" smtClean="0">
                <a:solidFill>
                  <a:srgbClr val="0000FF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不可解”标记过程</a:t>
            </a:r>
            <a:r>
              <a:rPr kumimoji="1" lang="zh-CN" altLang="en-US" sz="2000" b="1" dirty="0" smtClean="0">
                <a:latin typeface="+mn-ea"/>
              </a:rPr>
              <a:t>，直到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初始节点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</a:rPr>
              <a:t>能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被标记为</a:t>
            </a:r>
            <a:r>
              <a:rPr kumimoji="1" lang="zh-CN" altLang="en-US" sz="2000" b="1" u="wavyDbl" dirty="0" smtClean="0">
                <a:latin typeface="+mn-ea"/>
              </a:rPr>
              <a:t>可 </a:t>
            </a:r>
            <a:endParaRPr kumimoji="1" lang="en-US" altLang="zh-CN" sz="2000" b="1" u="wavyDbl" dirty="0" smtClean="0">
              <a:latin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kumimoji="1" lang="en-US" altLang="zh-CN" sz="2000" dirty="0">
                <a:latin typeface="+mn-ea"/>
              </a:rPr>
              <a:t> </a:t>
            </a:r>
            <a:r>
              <a:rPr kumimoji="1" lang="en-US" altLang="zh-CN" sz="2000" dirty="0" smtClean="0">
                <a:latin typeface="+mn-ea"/>
              </a:rPr>
              <a:t>  </a:t>
            </a:r>
            <a:r>
              <a:rPr kumimoji="1" lang="zh-CN" altLang="en-US" sz="2000" b="1" u="wavyDbl" dirty="0" smtClean="0">
                <a:latin typeface="+mn-ea"/>
              </a:rPr>
              <a:t>解节点</a:t>
            </a:r>
            <a:r>
              <a:rPr kumimoji="1" lang="en-US" altLang="zh-CN" sz="2000" b="1" u="wavyDbl" dirty="0" smtClean="0">
                <a:latin typeface="+mn-ea"/>
              </a:rPr>
              <a:t>/</a:t>
            </a:r>
            <a:r>
              <a:rPr kumimoji="1" lang="zh-CN" altLang="en-US" sz="2000" b="1" u="wavyDbl" dirty="0" smtClean="0">
                <a:latin typeface="+mn-ea"/>
              </a:rPr>
              <a:t>不可解节点</a:t>
            </a:r>
            <a:r>
              <a:rPr kumimoji="1" lang="zh-CN" altLang="en-US" sz="2000" b="1" dirty="0" smtClean="0">
                <a:latin typeface="+mn-ea"/>
              </a:rPr>
              <a:t>为止。</a:t>
            </a:r>
            <a:endParaRPr kumimoji="1" lang="zh-CN" altLang="en-US" sz="800" b="1" dirty="0" smtClean="0">
              <a:latin typeface="+mn-ea"/>
            </a:endParaRPr>
          </a:p>
          <a:p>
            <a:pPr marL="357188" indent="-357188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kumimoji="1" lang="zh-CN" altLang="en-US" sz="2000" b="1" dirty="0" smtClean="0">
                <a:latin typeface="+mn-ea"/>
              </a:rPr>
              <a:t>上述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搜索过程</a:t>
            </a:r>
            <a:r>
              <a:rPr kumimoji="1" lang="zh-CN" altLang="en-US" sz="2000" b="1" dirty="0" smtClean="0">
                <a:latin typeface="+mn-ea"/>
              </a:rPr>
              <a:t>即</a:t>
            </a:r>
            <a:r>
              <a:rPr kumimoji="1" lang="zh-CN" altLang="en-US" sz="2000" b="1" dirty="0" smtClean="0">
                <a:solidFill>
                  <a:srgbClr val="0000FF"/>
                </a:solidFill>
                <a:latin typeface="+mn-ea"/>
              </a:rPr>
              <a:t>生成一棵</a:t>
            </a:r>
            <a:r>
              <a:rPr kumimoji="1" lang="zh-CN" altLang="en-US" sz="2000" b="1" dirty="0" smtClean="0">
                <a:latin typeface="+mn-ea"/>
              </a:rPr>
              <a:t>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b="1" dirty="0" smtClean="0">
                <a:latin typeface="+mn-ea"/>
              </a:rPr>
              <a:t>”，这种由搜索过程形成的与</a:t>
            </a:r>
            <a:r>
              <a:rPr kumimoji="1" lang="en-US" altLang="zh-CN" sz="2000" b="1" dirty="0" smtClean="0">
                <a:latin typeface="+mn-ea"/>
              </a:rPr>
              <a:t>/</a:t>
            </a:r>
            <a:r>
              <a:rPr kumimoji="1" lang="zh-CN" altLang="en-US" sz="2000" b="1" dirty="0" smtClean="0">
                <a:latin typeface="+mn-ea"/>
              </a:rPr>
              <a:t>或树称为“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搜索树</a:t>
            </a:r>
            <a:r>
              <a:rPr kumimoji="1" lang="zh-CN" altLang="en-US" sz="2000" b="1" dirty="0" smtClean="0">
                <a:latin typeface="+mn-ea"/>
              </a:rPr>
              <a:t>”。</a:t>
            </a:r>
            <a:endParaRPr lang="zh-CN" altLang="en-US" sz="2000" b="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875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title"/>
          </p:nvPr>
        </p:nvSpPr>
        <p:spPr>
          <a:xfrm>
            <a:off x="667512" y="1047115"/>
            <a:ext cx="4209288" cy="369888"/>
          </a:xfrm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3.4.2 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与</a:t>
            </a:r>
            <a:r>
              <a:rPr lang="en-US" altLang="zh-CN" sz="2400" b="1" dirty="0" smtClean="0">
                <a:latin typeface="楷体_GB2312" pitchFamily="49" charset="-122"/>
                <a:ea typeface="楷体_GB2312" pitchFamily="49" charset="-122"/>
              </a:rPr>
              <a:t>/</a:t>
            </a:r>
            <a:r>
              <a:rPr lang="zh-CN" altLang="en-US" sz="2400" b="1" dirty="0" smtClean="0">
                <a:latin typeface="楷体_GB2312" pitchFamily="49" charset="-122"/>
                <a:ea typeface="楷体_GB2312" pitchFamily="49" charset="-122"/>
              </a:rPr>
              <a:t>或树的宽度优先搜索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21792" y="1712976"/>
            <a:ext cx="7226808" cy="2514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与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或树</a:t>
            </a:r>
            <a:r>
              <a:rPr kumimoji="1" lang="zh-CN" altLang="en-US" sz="2000" dirty="0" smtClean="0">
                <a:latin typeface="+mn-ea"/>
              </a:rPr>
              <a:t>宽度优先搜索</a:t>
            </a:r>
            <a:r>
              <a:rPr kumimoji="1" lang="zh-CN" altLang="en-US" sz="2000" dirty="0">
                <a:latin typeface="+mn-ea"/>
              </a:rPr>
              <a:t>与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状态空间</a:t>
            </a:r>
            <a:r>
              <a:rPr kumimoji="1" lang="zh-CN" altLang="en-US" sz="2000" dirty="0" smtClean="0">
                <a:latin typeface="+mn-ea"/>
              </a:rPr>
              <a:t>宽度优先搜索</a:t>
            </a:r>
            <a:r>
              <a:rPr kumimoji="1" lang="zh-CN" altLang="en-US" sz="2000" dirty="0">
                <a:latin typeface="+mn-ea"/>
              </a:rPr>
              <a:t>的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主要区别：</a:t>
            </a:r>
            <a:endParaRPr kumimoji="1" lang="en-US" altLang="zh-CN" sz="2000" dirty="0" smtClean="0">
              <a:solidFill>
                <a:srgbClr val="FF0000"/>
              </a:solidFill>
              <a:latin typeface="+mn-ea"/>
            </a:endParaRPr>
          </a:p>
          <a:p>
            <a:pPr marL="712788" lvl="1" indent="-265113">
              <a:lnSpc>
                <a:spcPct val="200000"/>
              </a:lnSpc>
              <a:spcAft>
                <a:spcPct val="20000"/>
              </a:spcAft>
              <a:buSzPct val="80000"/>
              <a:buFont typeface="Wingdings" panose="05000000000000000000" pitchFamily="2" charset="2"/>
              <a:buChar char="Ø"/>
            </a:pPr>
            <a:r>
              <a:rPr kumimoji="1" lang="zh-CN" altLang="en-US" sz="2000" dirty="0" smtClean="0">
                <a:latin typeface="+mn-ea"/>
              </a:rPr>
              <a:t>过程中，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+mn-ea"/>
              </a:rPr>
              <a:t>需多次调用</a:t>
            </a:r>
            <a:r>
              <a:rPr kumimoji="1" lang="zh-CN" altLang="en-US" sz="2000" dirty="0" smtClean="0">
                <a:latin typeface="+mn-ea"/>
              </a:rPr>
              <a:t>“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可解</a:t>
            </a:r>
            <a:r>
              <a:rPr kumimoji="1" lang="en-US" altLang="zh-CN" sz="2000" dirty="0" smtClean="0">
                <a:latin typeface="+mn-ea"/>
              </a:rPr>
              <a:t>/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不可解”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标记过程</a:t>
            </a:r>
            <a:r>
              <a:rPr kumimoji="1" lang="zh-CN" altLang="en-US" sz="2000" dirty="0" smtClean="0">
                <a:latin typeface="+mn-ea"/>
              </a:rPr>
              <a:t>。</a:t>
            </a:r>
            <a:endParaRPr kumimoji="1" lang="en-US" altLang="zh-CN" sz="2000" dirty="0">
              <a:latin typeface="+mn-ea"/>
            </a:endParaRPr>
          </a:p>
          <a:p>
            <a:pPr marL="712788" lvl="1" indent="-265113">
              <a:lnSpc>
                <a:spcPct val="200000"/>
              </a:lnSpc>
              <a:spcAft>
                <a:spcPct val="20000"/>
              </a:spcAft>
              <a:buSzPct val="70000"/>
              <a:buFont typeface="Wingdings" panose="05000000000000000000" pitchFamily="2" charset="2"/>
              <a:buChar char="Ø"/>
            </a:pPr>
            <a:r>
              <a:rPr kumimoji="1" lang="zh-CN" altLang="en-US" sz="2400" dirty="0" smtClean="0">
                <a:solidFill>
                  <a:srgbClr val="FF0000"/>
                </a:solidFill>
                <a:latin typeface="+mn-ea"/>
              </a:rPr>
              <a:t>倒推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+mn-ea"/>
              </a:rPr>
              <a:t>：</a:t>
            </a:r>
            <a:r>
              <a:rPr kumimoji="1" lang="zh-CN" altLang="en-US" sz="2000" dirty="0" smtClean="0">
                <a:latin typeface="+mn-ea"/>
              </a:rPr>
              <a:t>子节点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→父节点→</a:t>
            </a:r>
            <a:r>
              <a:rPr kumimoji="1" lang="en-US" altLang="zh-CN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初始节点</a:t>
            </a:r>
            <a:endParaRPr kumimoji="1"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0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41754" y="1685544"/>
            <a:ext cx="8045046" cy="433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45720" rIns="9144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⑴</a:t>
            </a:r>
            <a:r>
              <a:rPr kumimoji="1" lang="en-US" altLang="zh-CN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dirty="0" smtClean="0">
                <a:solidFill>
                  <a:schemeClr val="tx2"/>
                </a:solidFill>
                <a:latin typeface="+mn-ea"/>
                <a:ea typeface="宋体" panose="02010600030101010101" pitchFamily="2" charset="-122"/>
              </a:rPr>
              <a:t>将</a:t>
            </a:r>
            <a:r>
              <a:rPr kumimoji="1" lang="zh-CN" altLang="en-US" sz="2000" b="1" dirty="0" smtClean="0">
                <a:latin typeface="+mn-ea"/>
              </a:rPr>
              <a:t>初始节点</a:t>
            </a:r>
            <a:r>
              <a:rPr kumimoji="1"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20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2000" b="1" dirty="0" smtClean="0">
                <a:latin typeface="+mn-ea"/>
              </a:rPr>
              <a:t>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 </a:t>
            </a:r>
            <a:r>
              <a:rPr kumimoji="1" lang="zh-CN" altLang="en-US" sz="2000" dirty="0" smtClean="0">
                <a:latin typeface="+mn-ea"/>
              </a:rPr>
              <a:t>将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2000" b="1" dirty="0" smtClean="0">
                <a:latin typeface="+mn-ea"/>
              </a:rPr>
              <a:t>表的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第一个节点</a:t>
            </a:r>
            <a:r>
              <a:rPr kumimoji="1" lang="zh-CN" altLang="en-US" sz="2000" b="1" dirty="0" smtClean="0">
                <a:latin typeface="+mn-ea"/>
              </a:rPr>
              <a:t>取出放入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kumimoji="1" lang="zh-CN" altLang="en-US" sz="2000" b="1" dirty="0" smtClean="0">
                <a:latin typeface="+mn-ea"/>
              </a:rPr>
              <a:t>表，并</a:t>
            </a:r>
            <a:r>
              <a:rPr kumimoji="1" lang="zh-CN" altLang="en-US" sz="2000" dirty="0" smtClean="0">
                <a:latin typeface="+mn-ea"/>
              </a:rPr>
              <a:t>标记</a:t>
            </a:r>
            <a:r>
              <a:rPr kumimoji="1" lang="zh-CN" altLang="en-US" sz="2000" b="1" dirty="0" smtClean="0">
                <a:latin typeface="+mn-ea"/>
              </a:rPr>
              <a:t>该节点为</a:t>
            </a:r>
            <a:r>
              <a:rPr kumimoji="1"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b="1" dirty="0" smtClean="0">
                <a:latin typeface="+mn-ea"/>
              </a:rPr>
              <a:t>；</a:t>
            </a:r>
            <a:endParaRPr kumimoji="1" lang="en-US" altLang="zh-CN" sz="2000" b="1" dirty="0" smtClean="0">
              <a:latin typeface="+mn-ea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zh-CN" sz="2000" dirty="0" smtClean="0">
                <a:latin typeface="+mn-ea"/>
                <a:ea typeface="宋体" panose="02010600030101010101" pitchFamily="2" charset="-122"/>
              </a:rPr>
              <a:t>⑶</a:t>
            </a:r>
            <a:r>
              <a:rPr kumimoji="1" lang="en-US" altLang="zh-CN" sz="2000" dirty="0" smtClean="0">
                <a:latin typeface="+mn-ea"/>
                <a:ea typeface="宋体" panose="02010600030101010101" pitchFamily="2" charset="-122"/>
              </a:rPr>
              <a:t> </a:t>
            </a:r>
            <a:r>
              <a:rPr kumimoji="1" lang="zh-CN" altLang="en-US" sz="2000" b="1" dirty="0" smtClean="0">
                <a:latin typeface="+mn-ea"/>
              </a:rPr>
              <a:t>若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kumimoji="1"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</a:rPr>
              <a:t>能够</a:t>
            </a:r>
            <a:r>
              <a:rPr kumimoji="1" lang="zh-CN" altLang="en-US" sz="2000" b="1" dirty="0" smtClean="0">
                <a:solidFill>
                  <a:srgbClr val="FF0000"/>
                </a:solidFill>
                <a:latin typeface="+mn-ea"/>
              </a:rPr>
              <a:t>扩展</a:t>
            </a:r>
            <a:r>
              <a:rPr kumimoji="1" lang="zh-CN" altLang="en-US" sz="2000" b="1" dirty="0" smtClean="0">
                <a:latin typeface="+mn-ea"/>
              </a:rPr>
              <a:t>，进行以下步骤：</a:t>
            </a:r>
            <a:endParaRPr kumimoji="1" lang="en-US" altLang="zh-CN" sz="18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① 扩展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，将</a:t>
            </a:r>
            <a:r>
              <a:rPr kumimoji="1" lang="zh-CN" altLang="en-US" sz="18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其子节点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放入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表的</a:t>
            </a:r>
            <a:r>
              <a:rPr kumimoji="1"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尾部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，并为每一个子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节点设置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指向其父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节点的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指针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；（队列）</a:t>
            </a: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② 考查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子节点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中是否有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若有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这些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终叶节点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节点，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并运用可</a:t>
            </a:r>
            <a:r>
              <a:rPr kumimoji="1" lang="zh-CN" altLang="en-US" sz="1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解标记过程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对其父节点及先辈节点中的可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解节点进行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标记。</a:t>
            </a:r>
            <a:r>
              <a:rPr kumimoji="1" lang="zh-CN" altLang="en-US" sz="1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若可一直上溯到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u="wavyDbl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能被</a:t>
            </a:r>
            <a:r>
              <a:rPr kumimoji="1" lang="zh-CN" altLang="en-US" sz="1800" u="wavyDbl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标记为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，即得到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解树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搜索成功退出。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若不能确定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初始节点</a:t>
            </a:r>
            <a:r>
              <a:rPr kumimoji="1" lang="en-US" altLang="zh-CN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1" lang="en-US" altLang="zh-CN" sz="1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为可解节点，则从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表中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删</a:t>
            </a:r>
            <a:endParaRPr kumimoji="1" lang="en-US" altLang="zh-CN" sz="1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kumimoji="1" lang="en-US" altLang="zh-CN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含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kumimoji="1"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可解</a:t>
            </a:r>
            <a:r>
              <a:rPr kumimoji="1"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先辈的节点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kumimoji="1" lang="en-US" altLang="zh-CN" sz="1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lvl="1" indent="0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③ 转</a:t>
            </a:r>
            <a:r>
              <a:rPr kumimoji="1"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r>
              <a:rPr kumimoji="1" lang="zh-CN" altLang="en-US" sz="1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步。</a:t>
            </a:r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1006" y="969264"/>
            <a:ext cx="3977194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与</a:t>
            </a:r>
            <a:r>
              <a:rPr lang="en-US" altLang="zh-CN" dirty="0">
                <a:solidFill>
                  <a:schemeClr val="tx2"/>
                </a:solidFill>
                <a:latin typeface="+mn-ea"/>
                <a:ea typeface="+mn-ea"/>
              </a:rPr>
              <a:t>/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或树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宽度优先</a:t>
            </a:r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搜索</a:t>
            </a:r>
            <a:r>
              <a:rPr lang="zh-CN" altLang="en-US" dirty="0">
                <a:solidFill>
                  <a:schemeClr val="tx2"/>
                </a:solidFill>
                <a:latin typeface="+mn-ea"/>
                <a:ea typeface="+mn-ea"/>
              </a:rPr>
              <a:t>算法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8906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29455" y="1803420"/>
            <a:ext cx="8057345" cy="3418885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节点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不可扩展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，进行如下步骤：</a:t>
            </a:r>
            <a:endParaRPr kumimoji="1" lang="en-US" altLang="zh-CN" sz="2000" dirty="0" smtClean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lvl="2">
              <a:lnSpc>
                <a:spcPts val="3500"/>
              </a:lnSpc>
              <a:spcAft>
                <a:spcPts val="600"/>
              </a:spcAft>
            </a:pPr>
            <a:r>
              <a:rPr kumimoji="1" lang="zh-CN" altLang="en-US" sz="2000" dirty="0" smtClean="0">
                <a:latin typeface="+mn-ea"/>
                <a:ea typeface="+mn-ea"/>
              </a:rPr>
              <a:t>    ① 标记</a:t>
            </a:r>
            <a:r>
              <a:rPr kumimoji="1"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节点</a:t>
            </a:r>
            <a:r>
              <a:rPr kumimoji="1" lang="en-US" altLang="zh-CN" sz="2000" dirty="0">
                <a:solidFill>
                  <a:srgbClr val="0000FF"/>
                </a:solidFill>
                <a:latin typeface="+mn-ea"/>
                <a:ea typeface="+mn-ea"/>
              </a:rPr>
              <a:t>n</a:t>
            </a:r>
            <a:r>
              <a:rPr kumimoji="1" lang="zh-CN" altLang="en-US" sz="2000" dirty="0">
                <a:latin typeface="+mn-ea"/>
                <a:ea typeface="+mn-ea"/>
              </a:rPr>
              <a:t>为</a:t>
            </a:r>
            <a:r>
              <a:rPr kumimoji="1"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不可解节点</a:t>
            </a:r>
            <a:r>
              <a:rPr kumimoji="1" lang="zh-CN" altLang="en-US" sz="2000" dirty="0">
                <a:latin typeface="+mn-ea"/>
                <a:ea typeface="+mn-ea"/>
              </a:rPr>
              <a:t>；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②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应用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不可解标记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过程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先辈中的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进行标记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初始节点</a:t>
            </a:r>
            <a:r>
              <a:rPr kumimoji="1" lang="en-US" altLang="zh-CN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可确定为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，即原始问题无解，搜索失败；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若</a:t>
            </a:r>
            <a:r>
              <a:rPr kumimoji="1" lang="zh-CN" altLang="en-US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不能确定</a:t>
            </a:r>
            <a:r>
              <a:rPr kumimoji="1"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不可解节点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，则从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Open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表中删去含有不可解先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2">
              <a:lnSpc>
                <a:spcPts val="3500"/>
              </a:lnSpc>
              <a:spcAft>
                <a:spcPts val="600"/>
              </a:spcAft>
            </a:pP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辈的节点。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③ 转第⑵步。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39462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0150" y="914400"/>
            <a:ext cx="2063050" cy="415498"/>
          </a:xfrm>
          <a:prstGeom prst="rect">
            <a:avLst/>
          </a:prstGeom>
        </p:spPr>
        <p:txBody>
          <a:bodyPr wrap="square" lIns="0" bIns="0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+mn-ea"/>
                <a:ea typeface="+mn-ea"/>
              </a:rPr>
              <a:t>算法中的关键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21792" y="1676400"/>
            <a:ext cx="5626608" cy="230832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扩展节点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时，可能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出现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三种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①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②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并有终叶节点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23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48236" y="1003479"/>
            <a:ext cx="3695163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11661" y="1770888"/>
            <a:ext cx="803856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标记节点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也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可标记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，搜索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失败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结束；</a:t>
            </a:r>
            <a:endParaRPr lang="en-US" altLang="zh-CN" sz="20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>
                <a:cs typeface="Times New Roman" panose="02020603050405020304" pitchFamily="18" charset="0"/>
              </a:rPr>
              <a:t>从</a:t>
            </a:r>
            <a:r>
              <a:rPr lang="en-US" altLang="zh-CN" sz="2000" dirty="0">
                <a:cs typeface="Times New Roman" panose="02020603050405020304" pitchFamily="18" charset="0"/>
              </a:rPr>
              <a:t>OPEN</a:t>
            </a:r>
            <a:r>
              <a:rPr lang="zh-CN" altLang="en-US" sz="2000" dirty="0">
                <a:cs typeface="Times New Roman" panose="02020603050405020304" pitchFamily="18" charset="0"/>
              </a:rPr>
              <a:t>表中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删去</a:t>
            </a:r>
            <a:r>
              <a:rPr lang="zh-CN" altLang="en-US" sz="2000" dirty="0">
                <a:cs typeface="Times New Roman" panose="02020603050405020304" pitchFamily="18" charset="0"/>
              </a:rPr>
              <a:t>含有</a:t>
            </a:r>
            <a:r>
              <a:rPr lang="zh-CN" altLang="en-US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的先辈节点。</a:t>
            </a:r>
            <a:endParaRPr lang="zh-CN" altLang="en-US" sz="2000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9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8674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情况② ：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节点，且有终叶节点</a:t>
            </a:r>
            <a:endParaRPr lang="en-US" altLang="zh-CN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08440" y="1770888"/>
            <a:ext cx="8117984" cy="2262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latin typeface="+mn-ea"/>
                <a:ea typeface="+mn-ea"/>
              </a:rPr>
              <a:t>标记</a:t>
            </a:r>
            <a:r>
              <a:rPr lang="zh-CN" altLang="en-US" sz="2000" dirty="0" smtClean="0">
                <a:latin typeface="+mn-ea"/>
                <a:ea typeface="+mn-ea"/>
              </a:rPr>
              <a:t>这些终叶</a:t>
            </a:r>
            <a:r>
              <a:rPr lang="zh-CN" altLang="en-US" sz="2000" dirty="0">
                <a:latin typeface="+mn-ea"/>
                <a:ea typeface="+mn-ea"/>
              </a:rPr>
              <a:t>节点为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可解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节点</a:t>
            </a:r>
            <a:r>
              <a:rPr lang="zh-CN" altLang="en-US" sz="2000" dirty="0" smtClean="0">
                <a:latin typeface="+mn-ea"/>
                <a:ea typeface="+mn-ea"/>
              </a:rPr>
              <a:t>；</a:t>
            </a:r>
            <a:endParaRPr lang="en-US" altLang="zh-CN" sz="2000" dirty="0" smtClean="0">
              <a:latin typeface="+mn-ea"/>
              <a:ea typeface="+mn-ea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/>
              <a:t>调用</a:t>
            </a:r>
            <a:r>
              <a:rPr lang="zh-CN" altLang="en-US" sz="2000" dirty="0" smtClean="0">
                <a:solidFill>
                  <a:srgbClr val="0000FF"/>
                </a:solidFill>
              </a:rPr>
              <a:t>可解标记过程</a:t>
            </a:r>
            <a:r>
              <a:rPr lang="zh-CN" altLang="en-US" sz="2000" dirty="0" smtClean="0"/>
              <a:t>；</a:t>
            </a:r>
            <a:r>
              <a:rPr lang="zh-CN" altLang="en-US" sz="1800" dirty="0" smtClean="0"/>
              <a:t>（</a:t>
            </a:r>
            <a:r>
              <a:rPr lang="zh-CN" altLang="en-US" sz="1800" dirty="0">
                <a:solidFill>
                  <a:srgbClr val="FF0000"/>
                </a:solidFill>
                <a:cs typeface="Times New Roman" panose="02020603050405020304" pitchFamily="18" charset="0"/>
              </a:rPr>
              <a:t>逐层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终叶节点的</a:t>
            </a:r>
            <a:r>
              <a:rPr lang="zh-CN" altLang="en-US" sz="1800" dirty="0">
                <a:cs typeface="Times New Roman" panose="02020603050405020304" pitchFamily="18" charset="0"/>
              </a:rPr>
              <a:t>父节点、祖父节点</a:t>
            </a:r>
            <a:r>
              <a:rPr lang="en-US" altLang="zh-CN" sz="1800" dirty="0">
                <a:cs typeface="Times New Roman" panose="02020603050405020304" pitchFamily="18" charset="0"/>
              </a:rPr>
              <a:t>…</a:t>
            </a:r>
            <a:r>
              <a:rPr lang="zh-CN" altLang="en-US" sz="1800" dirty="0">
                <a:cs typeface="Times New Roman" panose="02020603050405020304" pitchFamily="18" charset="0"/>
              </a:rPr>
              <a:t>初始节点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若</a:t>
            </a:r>
            <a:r>
              <a:rPr lang="zh-CN" altLang="en-US" sz="2000" dirty="0" smtClean="0">
                <a:solidFill>
                  <a:srgbClr val="FF0000"/>
                </a:solidFill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</a:rPr>
              <a:t>0</a:t>
            </a:r>
            <a:r>
              <a:rPr lang="zh-CN" altLang="en-US" sz="2000" u="wavyHeavy" dirty="0" smtClean="0"/>
              <a:t>也可标记为</a:t>
            </a:r>
            <a:r>
              <a:rPr lang="zh-CN" altLang="en-US" dirty="0">
                <a:solidFill>
                  <a:srgbClr val="FF0000"/>
                </a:solidFill>
              </a:rPr>
              <a:t>可</a:t>
            </a:r>
            <a:r>
              <a:rPr lang="zh-CN" altLang="en-US" dirty="0" smtClean="0">
                <a:solidFill>
                  <a:srgbClr val="FF0000"/>
                </a:solidFill>
              </a:rPr>
              <a:t>解</a:t>
            </a:r>
            <a:r>
              <a:rPr lang="zh-CN" altLang="en-US" sz="2000" dirty="0" smtClean="0"/>
              <a:t>，</a:t>
            </a:r>
            <a:r>
              <a:rPr lang="zh-CN" altLang="en-US" sz="2000" dirty="0"/>
              <a:t>则</a:t>
            </a:r>
            <a:r>
              <a:rPr lang="zh-CN" altLang="en-US" sz="2000" dirty="0">
                <a:solidFill>
                  <a:srgbClr val="FF0000"/>
                </a:solidFill>
              </a:rPr>
              <a:t>找到解</a:t>
            </a:r>
            <a:r>
              <a:rPr lang="zh-CN" altLang="en-US" sz="2000" dirty="0"/>
              <a:t>而</a:t>
            </a:r>
            <a:r>
              <a:rPr lang="zh-CN" altLang="en-US" sz="2000" dirty="0" smtClean="0"/>
              <a:t>结束；</a:t>
            </a:r>
            <a:endParaRPr lang="zh-CN" altLang="en-US" sz="2000" dirty="0"/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/>
              <a:t>从</a:t>
            </a:r>
            <a:r>
              <a:rPr lang="en-US" altLang="zh-CN" sz="2000" dirty="0"/>
              <a:t>OPEN</a:t>
            </a:r>
            <a:r>
              <a:rPr lang="zh-CN" altLang="en-US" sz="2000" dirty="0"/>
              <a:t>表中</a:t>
            </a:r>
            <a:r>
              <a:rPr lang="zh-CN" altLang="en-US" sz="2000" dirty="0">
                <a:solidFill>
                  <a:srgbClr val="0000FF"/>
                </a:solidFill>
              </a:rPr>
              <a:t>删去</a:t>
            </a:r>
            <a:r>
              <a:rPr lang="zh-CN" altLang="en-US" sz="2000" dirty="0"/>
              <a:t>含有</a:t>
            </a:r>
            <a:r>
              <a:rPr lang="zh-CN" altLang="en-US" sz="2000" u="wavyHeavy" dirty="0"/>
              <a:t>可</a:t>
            </a:r>
            <a:r>
              <a:rPr lang="zh-CN" altLang="en-US" sz="2000" u="wavyHeavy" dirty="0" smtClean="0"/>
              <a:t>解的</a:t>
            </a:r>
            <a:r>
              <a:rPr lang="zh-CN" altLang="en-US" sz="2000" dirty="0" smtClean="0"/>
              <a:t>先辈节点。</a:t>
            </a:r>
            <a:endParaRPr lang="en-US" altLang="zh-CN" sz="2000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8636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5800" y="990600"/>
            <a:ext cx="5257800" cy="36933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③ 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后继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节点，但无终叶节点</a:t>
            </a:r>
            <a:r>
              <a:rPr lang="zh-CN" alt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648236" y="1828800"/>
            <a:ext cx="8213501" cy="1723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>
            <a:lvl1pPr marL="4572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 algn="l">
              <a:spcBef>
                <a:spcPct val="0"/>
              </a:spcBef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ea typeface="+mn-ea"/>
                <a:cs typeface="Times New Roman" panose="02020603050405020304" pitchFamily="18" charset="0"/>
              </a:rPr>
              <a:t>标记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2000" dirty="0" smtClean="0"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dirty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不可</a:t>
            </a:r>
            <a:r>
              <a:rPr lang="zh-CN" altLang="en-US" sz="2000" dirty="0" smtClean="0">
                <a:solidFill>
                  <a:srgbClr val="FF0000"/>
                </a:solidFill>
                <a:ea typeface="+mn-ea"/>
                <a:cs typeface="Times New Roman" panose="02020603050405020304" pitchFamily="18" charset="0"/>
              </a:rPr>
              <a:t>解节点</a:t>
            </a:r>
            <a:r>
              <a:rPr lang="zh-CN" altLang="en-US" sz="2000" dirty="0" smtClean="0">
                <a:ea typeface="+mn-ea"/>
                <a:cs typeface="Times New Roman" panose="02020603050405020304" pitchFamily="18" charset="0"/>
              </a:rPr>
              <a:t>；</a:t>
            </a:r>
            <a:endParaRPr lang="en-US" altLang="zh-CN" sz="2000" dirty="0" smtClean="0">
              <a:ea typeface="+mn-ea"/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u="wavyHeavy" dirty="0" smtClean="0">
                <a:cs typeface="Times New Roman" panose="02020603050405020304" pitchFamily="18" charset="0"/>
              </a:rPr>
              <a:t>调用</a:t>
            </a:r>
            <a:r>
              <a:rPr lang="zh-CN" altLang="en-US" sz="2000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不可解标记过程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；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（</a:t>
            </a:r>
            <a:r>
              <a:rPr lang="zh-CN" altLang="en-US" sz="18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逐层回溯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n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的父节点、祖父节点</a:t>
            </a:r>
            <a:r>
              <a:rPr lang="en-US" altLang="zh-CN" sz="1800" dirty="0" smtClean="0">
                <a:cs typeface="Times New Roman" panose="02020603050405020304" pitchFamily="18" charset="0"/>
              </a:rPr>
              <a:t>…</a:t>
            </a:r>
            <a:r>
              <a:rPr lang="zh-CN" altLang="en-US" sz="1800" dirty="0" smtClean="0">
                <a:cs typeface="Times New Roman" panose="02020603050405020304" pitchFamily="18" charset="0"/>
              </a:rPr>
              <a:t>初始节点）</a:t>
            </a:r>
            <a:endParaRPr lang="en-US" altLang="zh-CN" sz="1800" dirty="0" smtClean="0">
              <a:cs typeface="Times New Roman" panose="02020603050405020304" pitchFamily="18" charset="0"/>
            </a:endParaRPr>
          </a:p>
          <a:p>
            <a:pPr marL="265113" indent="-265113" algn="just">
              <a:lnSpc>
                <a:spcPct val="150000"/>
              </a:lnSpc>
              <a:spcBef>
                <a:spcPts val="600"/>
              </a:spcBef>
              <a:buClr>
                <a:srgbClr val="FF0000"/>
              </a:buClr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cs typeface="Times New Roman" panose="02020603050405020304" pitchFamily="18" charset="0"/>
              </a:rPr>
              <a:t>若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初始节点</a:t>
            </a:r>
            <a:r>
              <a:rPr lang="en-US" altLang="zh-CN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S</a:t>
            </a:r>
            <a:r>
              <a:rPr lang="en-US" altLang="zh-CN" sz="2000" baseline="-10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0</a:t>
            </a:r>
            <a:r>
              <a:rPr lang="zh-CN" altLang="en-US" sz="2000" u="wavyHeavy" dirty="0" smtClean="0">
                <a:cs typeface="Times New Roman" panose="02020603050405020304" pitchFamily="18" charset="0"/>
              </a:rPr>
              <a:t>也可标记为</a:t>
            </a:r>
            <a:r>
              <a:rPr lang="zh-CN" altLang="en-US" dirty="0">
                <a:solidFill>
                  <a:srgbClr val="FF0000"/>
                </a:solidFill>
                <a:cs typeface="Times New Roman" panose="02020603050405020304" pitchFamily="18" charset="0"/>
              </a:rPr>
              <a:t>不可解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，则问题</a:t>
            </a:r>
            <a:r>
              <a:rPr lang="zh-CN" altLang="en-US" sz="2000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无解</a:t>
            </a:r>
            <a:r>
              <a:rPr lang="zh-CN" altLang="en-US" sz="2000" dirty="0" smtClean="0">
                <a:cs typeface="Times New Roman" panose="02020603050405020304" pitchFamily="18" charset="0"/>
              </a:rPr>
              <a:t>而退出。</a:t>
            </a:r>
            <a:endParaRPr lang="en-US" altLang="zh-CN" sz="2000" dirty="0" smtClean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66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304800"/>
            <a:ext cx="6553200" cy="6447076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2209800" y="50292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5346879" y="3631842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246290" y="4419600"/>
            <a:ext cx="160020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5344732" y="2984679"/>
            <a:ext cx="1716110" cy="381000"/>
          </a:xfrm>
          <a:prstGeom prst="ellipse">
            <a:avLst/>
          </a:prstGeom>
          <a:noFill/>
          <a:ln w="22225">
            <a:solidFill>
              <a:srgbClr val="FF0000"/>
            </a:solidFill>
          </a:ln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楷体_GB2312" pitchFamily="49" charset="-122"/>
              <a:ea typeface="楷体_GB2312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64464" y="1981200"/>
            <a:ext cx="8174736" cy="1309946"/>
            <a:chOff x="664464" y="1981200"/>
            <a:chExt cx="8174736" cy="1309946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664464" y="2984679"/>
              <a:ext cx="990600" cy="306467"/>
            </a:xfrm>
            <a:prstGeom prst="wedgeRoundRectCallout">
              <a:avLst>
                <a:gd name="adj1" fmla="val 105761"/>
                <a:gd name="adj2" fmla="val 408644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可解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标记</a:t>
              </a:r>
            </a:p>
          </p:txBody>
        </p:sp>
        <p:sp>
          <p:nvSpPr>
            <p:cNvPr id="8" name="圆角矩形标注 7"/>
            <p:cNvSpPr/>
            <p:nvPr/>
          </p:nvSpPr>
          <p:spPr bwMode="auto">
            <a:xfrm>
              <a:off x="7620000" y="1981200"/>
              <a:ext cx="1219200" cy="306467"/>
            </a:xfrm>
            <a:prstGeom prst="wedgeRoundRectCallout">
              <a:avLst>
                <a:gd name="adj1" fmla="val -92276"/>
                <a:gd name="adj2" fmla="val 27468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不可解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楷体_GB2312" pitchFamily="49" charset="-122"/>
                  <a:ea typeface="楷体_GB2312" pitchFamily="49" charset="-122"/>
                </a:rPr>
                <a:t>标记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85624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35358" y="507642"/>
            <a:ext cx="7441842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kumimoji="1"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设有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下图所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示“与</a:t>
            </a:r>
            <a:r>
              <a:rPr kumimoji="1"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或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树”，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按标注顺序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进行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扩展。</a:t>
            </a:r>
            <a:endParaRPr kumimoji="1" lang="en-US" altLang="zh-CN" sz="20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lvl="1">
              <a:lnSpc>
                <a:spcPct val="150000"/>
              </a:lnSpc>
            </a:pP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其中，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节点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1" lang="en-US" altLang="zh-CN" sz="2000" baseline="-10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终叶节点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kumimoji="1"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kumimoji="1" lang="zh-CN" altLang="en-US" sz="2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非终叶节点</a:t>
            </a:r>
            <a:r>
              <a:rPr kumimoji="1"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752600"/>
            <a:ext cx="6554874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32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楷体_GB2312" pitchFamily="49" charset="-122"/>
            <a:ea typeface="楷体_GB2312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Profile</Template>
  <TotalTime>41883</TotalTime>
  <Words>16748</Words>
  <Application>Microsoft Office PowerPoint</Application>
  <PresentationFormat>全屏显示(4:3)</PresentationFormat>
  <Paragraphs>1388</Paragraphs>
  <Slides>166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166</vt:i4>
      </vt:variant>
    </vt:vector>
  </HeadingPairs>
  <TitlesOfParts>
    <vt:vector size="183" baseType="lpstr">
      <vt:lpstr>PingFang SC</vt:lpstr>
      <vt:lpstr>等线</vt:lpstr>
      <vt:lpstr>华文楷体</vt:lpstr>
      <vt:lpstr>华文新魏</vt:lpstr>
      <vt:lpstr>楷体</vt:lpstr>
      <vt:lpstr>楷体_GB2312</vt:lpstr>
      <vt:lpstr>隶书</vt:lpstr>
      <vt:lpstr>宋体</vt:lpstr>
      <vt:lpstr>Arial</vt:lpstr>
      <vt:lpstr>Cambria Math</vt:lpstr>
      <vt:lpstr>Times New Roman</vt:lpstr>
      <vt:lpstr>Verdana</vt:lpstr>
      <vt:lpstr>Wingdings</vt:lpstr>
      <vt:lpstr>Profile</vt:lpstr>
      <vt:lpstr>默认设计模板</vt:lpstr>
      <vt:lpstr>Microsoft 公式 3.0</vt:lpstr>
      <vt:lpstr>Equation</vt:lpstr>
      <vt:lpstr>Artificial Intelligence (AI) 人工智能</vt:lpstr>
      <vt:lpstr>PowerPoint 演示文稿</vt:lpstr>
      <vt:lpstr>PowerPoint 演示文稿</vt:lpstr>
      <vt:lpstr>PowerPoint 演示文稿</vt:lpstr>
      <vt:lpstr>一、搜索的基本概念</vt:lpstr>
      <vt:lpstr>PowerPoint 演示文稿</vt:lpstr>
      <vt:lpstr>PowerPoint 演示文稿</vt:lpstr>
      <vt:lpstr>二、状态空间搜索策略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有序搜索框图-动态：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算法比较：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 与/或树搜索</vt:lpstr>
      <vt:lpstr>PowerPoint 演示文稿</vt:lpstr>
      <vt:lpstr>3.4.1 与/或树的概念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与/或树的搜索策略</vt:lpstr>
      <vt:lpstr>PowerPoint 演示文稿</vt:lpstr>
      <vt:lpstr>PowerPoint 演示文稿</vt:lpstr>
      <vt:lpstr>与/或树的一般搜索过程：</vt:lpstr>
      <vt:lpstr>3.4.2 与/或树的宽度优先搜索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3.4.3 与/或树的深度优先搜索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3.4.4 与/或树的启发式搜索</vt:lpstr>
      <vt:lpstr>解树的代价：</vt:lpstr>
      <vt:lpstr>PowerPoint 演示文稿</vt:lpstr>
      <vt:lpstr>设有图示“与/或树”，包括两棵解树： 左边解树由S0、A、t1、C、t3构成。 右边解树由S0、B、t2、D、t4构成。 与或树中，t1、t2、t3、t4为终叶节点；                     E、F是端节点；                    边上的数字是该边的代价。 要求：计算解树的代价</vt:lpstr>
      <vt:lpstr>解：⑴ 先计算左边的解树              按和代价：h(S0)=2+4+6+2=14              按最大代价：h(S0)=2+6+2=10</vt:lpstr>
      <vt:lpstr>希望树：</vt:lpstr>
      <vt:lpstr>与/或树的启发式搜索过程：</vt:lpstr>
      <vt:lpstr>如：</vt:lpstr>
      <vt:lpstr>PowerPoint 演示文稿</vt:lpstr>
      <vt:lpstr>PowerPoint 演示文稿</vt:lpstr>
      <vt:lpstr>PowerPoint 演示文稿</vt:lpstr>
      <vt:lpstr>3.4.5 博弈树的启发式搜索</vt:lpstr>
      <vt:lpstr>PowerPoint 演示文稿</vt:lpstr>
      <vt:lpstr>博弈树</vt:lpstr>
      <vt:lpstr>博弈树特点：</vt:lpstr>
      <vt:lpstr>例：一子棋游戏（井字棋）</vt:lpstr>
      <vt:lpstr>PowerPoint 演示文稿</vt:lpstr>
      <vt:lpstr>PowerPoint 演示文稿</vt:lpstr>
      <vt:lpstr>PowerPoint 演示文稿</vt:lpstr>
      <vt:lpstr>博弈树算法步骤：</vt:lpstr>
      <vt:lpstr>PowerPoint 演示文稿</vt:lpstr>
      <vt:lpstr>PowerPoint 演示文稿</vt:lpstr>
      <vt:lpstr>PowerPoint 演示文稿</vt:lpstr>
      <vt:lpstr>PowerPoint 演示文稿</vt:lpstr>
      <vt:lpstr>3.4.6 α-β剪枝算法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3.4.7 搜索的完备性和效率</vt:lpstr>
      <vt:lpstr>PowerPoint 演示文稿</vt:lpstr>
      <vt:lpstr>外显率</vt:lpstr>
      <vt:lpstr>有效分枝因素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fengqi</dc:creator>
  <cp:lastModifiedBy>qfeng</cp:lastModifiedBy>
  <cp:revision>5116</cp:revision>
  <dcterms:created xsi:type="dcterms:W3CDTF">2004-07-21T02:43:03Z</dcterms:created>
  <dcterms:modified xsi:type="dcterms:W3CDTF">2024-11-19T15:33:16Z</dcterms:modified>
</cp:coreProperties>
</file>